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  <p:sldMasterId id="2147483849" r:id="rId5"/>
    <p:sldMasterId id="2147483831" r:id="rId6"/>
    <p:sldMasterId id="2147483812" r:id="rId7"/>
  </p:sldMasterIdLst>
  <p:notesMasterIdLst>
    <p:notesMasterId r:id="rId36"/>
  </p:notesMasterIdLst>
  <p:handoutMasterIdLst>
    <p:handoutMasterId r:id="rId37"/>
  </p:handoutMasterIdLst>
  <p:sldIdLst>
    <p:sldId id="522" r:id="rId8"/>
    <p:sldId id="521" r:id="rId9"/>
    <p:sldId id="492" r:id="rId10"/>
    <p:sldId id="493" r:id="rId11"/>
    <p:sldId id="494" r:id="rId12"/>
    <p:sldId id="495" r:id="rId13"/>
    <p:sldId id="496" r:id="rId14"/>
    <p:sldId id="497" r:id="rId15"/>
    <p:sldId id="498" r:id="rId16"/>
    <p:sldId id="499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6" r:id="rId28"/>
    <p:sldId id="513" r:id="rId29"/>
    <p:sldId id="518" r:id="rId30"/>
    <p:sldId id="515" r:id="rId31"/>
    <p:sldId id="512" r:id="rId32"/>
    <p:sldId id="517" r:id="rId33"/>
    <p:sldId id="519" r:id="rId34"/>
    <p:sldId id="514" r:id="rId35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64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768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4824" userDrawn="1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4872" userDrawn="1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  <p15:guide id="35" orient="horz" pos="577">
          <p15:clr>
            <a:srgbClr val="A4A3A4"/>
          </p15:clr>
        </p15:guide>
        <p15:guide id="36" orient="horz" pos="585">
          <p15:clr>
            <a:srgbClr val="A4A3A4"/>
          </p15:clr>
        </p15:guide>
        <p15:guide id="37" orient="horz" pos="864">
          <p15:clr>
            <a:srgbClr val="A4A3A4"/>
          </p15:clr>
        </p15:guide>
        <p15:guide id="38" orient="horz" pos="584">
          <p15:clr>
            <a:srgbClr val="A4A3A4"/>
          </p15:clr>
        </p15:guide>
        <p15:guide id="39" orient="horz" pos="570">
          <p15:clr>
            <a:srgbClr val="A4A3A4"/>
          </p15:clr>
        </p15:guide>
        <p15:guide id="40" orient="horz" pos="562">
          <p15:clr>
            <a:srgbClr val="A4A3A4"/>
          </p15:clr>
        </p15:guide>
        <p15:guide id="41" orient="horz" pos="547">
          <p15:clr>
            <a:srgbClr val="A4A3A4"/>
          </p15:clr>
        </p15:guide>
        <p15:guide id="42" pos="472">
          <p15:clr>
            <a:srgbClr val="A4A3A4"/>
          </p15:clr>
        </p15:guide>
        <p15:guide id="43" pos="566">
          <p15:clr>
            <a:srgbClr val="A4A3A4"/>
          </p15:clr>
        </p15:guide>
        <p15:guide id="44" pos="936" userDrawn="1">
          <p15:clr>
            <a:srgbClr val="A4A3A4"/>
          </p15:clr>
        </p15:guide>
        <p15:guide id="45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AA5B"/>
    <a:srgbClr val="2FC2D9"/>
    <a:srgbClr val="97D700"/>
    <a:srgbClr val="00B0F0"/>
    <a:srgbClr val="464547"/>
    <a:srgbClr val="1A9CB0"/>
    <a:srgbClr val="08ABB7"/>
    <a:srgbClr val="1EBAC8"/>
    <a:srgbClr val="1EB0C8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9" autoAdjust="0"/>
    <p:restoredTop sz="93068" autoAdjust="0"/>
  </p:normalViewPr>
  <p:slideViewPr>
    <p:cSldViewPr snapToGrid="0">
      <p:cViewPr varScale="1">
        <p:scale>
          <a:sx n="104" d="100"/>
          <a:sy n="104" d="100"/>
        </p:scale>
        <p:origin x="58" y="14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64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768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4824"/>
        <p:guide pos="391"/>
        <p:guide pos="3158"/>
        <p:guide pos="5474"/>
        <p:guide pos="3987"/>
        <p:guide pos="218"/>
        <p:guide pos="257"/>
        <p:guide pos="4872"/>
        <p:guide pos="5166"/>
        <p:guide pos="485"/>
        <p:guide orient="horz" pos="577"/>
        <p:guide orient="horz" pos="585"/>
        <p:guide orient="horz" pos="864"/>
        <p:guide orient="horz" pos="584"/>
        <p:guide orient="horz" pos="570"/>
        <p:guide orient="horz" pos="562"/>
        <p:guide orient="horz" pos="547"/>
        <p:guide pos="472"/>
        <p:guide pos="566"/>
        <p:guide pos="9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0FAA9E-1B90-4270-99BB-4E091A820BD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4508D88-E69C-4724-B8FE-78EBDAF41B5F}">
      <dgm:prSet phldrT="[Szöveg]"/>
      <dgm:spPr>
        <a:solidFill>
          <a:srgbClr val="464547"/>
        </a:solidFill>
      </dgm:spPr>
      <dgm:t>
        <a:bodyPr/>
        <a:lstStyle/>
        <a:p>
          <a:r>
            <a:rPr lang="hu-HU" smtClean="0"/>
            <a:t>REQUIREMENTS RECEIVED</a:t>
          </a:r>
          <a:endParaRPr lang="hu-HU"/>
        </a:p>
      </dgm:t>
    </dgm:pt>
    <dgm:pt modelId="{3499C615-9183-4D9A-A517-AD49007EED7E}" type="parTrans" cxnId="{DAEB5857-4C00-4467-8679-D2EE2CFC8D6D}">
      <dgm:prSet/>
      <dgm:spPr/>
      <dgm:t>
        <a:bodyPr/>
        <a:lstStyle/>
        <a:p>
          <a:endParaRPr lang="hu-HU"/>
        </a:p>
      </dgm:t>
    </dgm:pt>
    <dgm:pt modelId="{81A2AF2F-F466-455D-8E11-B99822B72B4D}" type="sibTrans" cxnId="{DAEB5857-4C00-4467-8679-D2EE2CFC8D6D}">
      <dgm:prSet/>
      <dgm:spPr/>
      <dgm:t>
        <a:bodyPr/>
        <a:lstStyle/>
        <a:p>
          <a:endParaRPr lang="hu-HU"/>
        </a:p>
      </dgm:t>
    </dgm:pt>
    <dgm:pt modelId="{C4FB51FF-17CB-4192-ACF2-09FC5677442F}">
      <dgm:prSet phldrT="[Szöveg]"/>
      <dgm:spPr>
        <a:solidFill>
          <a:srgbClr val="00B0F0"/>
        </a:solidFill>
      </dgm:spPr>
      <dgm:t>
        <a:bodyPr/>
        <a:lstStyle/>
        <a:p>
          <a:r>
            <a:rPr lang="hu-HU" smtClean="0"/>
            <a:t>SELECT CASES TO AUTOMATE</a:t>
          </a:r>
          <a:endParaRPr lang="hu-HU"/>
        </a:p>
      </dgm:t>
    </dgm:pt>
    <dgm:pt modelId="{08CA1FFD-1BBA-4A45-9B82-C95BE134CC48}" type="parTrans" cxnId="{6DCA5C7D-8CB0-46E9-89C8-2D151C868243}">
      <dgm:prSet/>
      <dgm:spPr/>
      <dgm:t>
        <a:bodyPr/>
        <a:lstStyle/>
        <a:p>
          <a:endParaRPr lang="hu-HU"/>
        </a:p>
      </dgm:t>
    </dgm:pt>
    <dgm:pt modelId="{4FDBC8BA-7C87-4AB4-853D-07862D619174}" type="sibTrans" cxnId="{6DCA5C7D-8CB0-46E9-89C8-2D151C868243}">
      <dgm:prSet/>
      <dgm:spPr/>
      <dgm:t>
        <a:bodyPr/>
        <a:lstStyle/>
        <a:p>
          <a:endParaRPr lang="hu-HU"/>
        </a:p>
      </dgm:t>
    </dgm:pt>
    <dgm:pt modelId="{04720918-46FF-4FDC-8B8C-CA98A0D08014}">
      <dgm:prSet phldrT="[Szöveg]"/>
      <dgm:spPr>
        <a:solidFill>
          <a:srgbClr val="0070C0"/>
        </a:solidFill>
      </dgm:spPr>
      <dgm:t>
        <a:bodyPr/>
        <a:lstStyle/>
        <a:p>
          <a:r>
            <a:rPr lang="hu-HU" smtClean="0"/>
            <a:t>SORT OUT BY PRIORITY</a:t>
          </a:r>
        </a:p>
      </dgm:t>
    </dgm:pt>
    <dgm:pt modelId="{55A57358-FD10-4548-8770-C3A0418032E2}" type="parTrans" cxnId="{6D89F9E8-0D74-4ED6-8F61-0C14A8FCB89C}">
      <dgm:prSet/>
      <dgm:spPr/>
      <dgm:t>
        <a:bodyPr/>
        <a:lstStyle/>
        <a:p>
          <a:endParaRPr lang="hu-HU"/>
        </a:p>
      </dgm:t>
    </dgm:pt>
    <dgm:pt modelId="{AEA147AA-5D45-4867-ACB4-E4706C94EE30}" type="sibTrans" cxnId="{6D89F9E8-0D74-4ED6-8F61-0C14A8FCB89C}">
      <dgm:prSet/>
      <dgm:spPr/>
      <dgm:t>
        <a:bodyPr/>
        <a:lstStyle/>
        <a:p>
          <a:endParaRPr lang="hu-HU"/>
        </a:p>
      </dgm:t>
    </dgm:pt>
    <dgm:pt modelId="{D3BEF50C-B493-4D21-8FA4-7AA99896C037}">
      <dgm:prSet phldrT="[Szöveg]"/>
      <dgm:spPr>
        <a:solidFill>
          <a:srgbClr val="00B0F0"/>
        </a:solidFill>
      </dgm:spPr>
      <dgm:t>
        <a:bodyPr/>
        <a:lstStyle/>
        <a:p>
          <a:r>
            <a:rPr lang="hu-HU" smtClean="0"/>
            <a:t>MERGE COHERENT CASES</a:t>
          </a:r>
        </a:p>
      </dgm:t>
    </dgm:pt>
    <dgm:pt modelId="{422AF700-8467-4989-B076-12C117276EBF}" type="parTrans" cxnId="{8ED32F5A-FDD1-42FB-B689-A5AD73832AFD}">
      <dgm:prSet/>
      <dgm:spPr/>
      <dgm:t>
        <a:bodyPr/>
        <a:lstStyle/>
        <a:p>
          <a:endParaRPr lang="hu-HU"/>
        </a:p>
      </dgm:t>
    </dgm:pt>
    <dgm:pt modelId="{0F0807A5-E047-49A3-A829-186C51AD9A95}" type="sibTrans" cxnId="{8ED32F5A-FDD1-42FB-B689-A5AD73832AFD}">
      <dgm:prSet/>
      <dgm:spPr/>
      <dgm:t>
        <a:bodyPr/>
        <a:lstStyle/>
        <a:p>
          <a:endParaRPr lang="hu-HU"/>
        </a:p>
      </dgm:t>
    </dgm:pt>
    <dgm:pt modelId="{8A982ECC-1BEA-4B8F-B3B0-9606700390B7}">
      <dgm:prSet phldrT="[Szöveg]"/>
      <dgm:spPr>
        <a:solidFill>
          <a:srgbClr val="0070C0"/>
        </a:solidFill>
      </dgm:spPr>
      <dgm:t>
        <a:bodyPr/>
        <a:lstStyle/>
        <a:p>
          <a:r>
            <a:rPr lang="hu-HU" smtClean="0"/>
            <a:t>CREATE TEST CASES</a:t>
          </a:r>
          <a:endParaRPr lang="hu-HU"/>
        </a:p>
      </dgm:t>
    </dgm:pt>
    <dgm:pt modelId="{C7BDA393-5649-411E-9A47-B98B5BFFF8A1}" type="parTrans" cxnId="{818129B1-8B2A-44F9-A2A7-E8FBAB62C53F}">
      <dgm:prSet/>
      <dgm:spPr/>
      <dgm:t>
        <a:bodyPr/>
        <a:lstStyle/>
        <a:p>
          <a:endParaRPr lang="hu-HU"/>
        </a:p>
      </dgm:t>
    </dgm:pt>
    <dgm:pt modelId="{2B23F74C-730F-458C-99C7-B1EE430E7B2A}" type="sibTrans" cxnId="{818129B1-8B2A-44F9-A2A7-E8FBAB62C53F}">
      <dgm:prSet/>
      <dgm:spPr/>
      <dgm:t>
        <a:bodyPr/>
        <a:lstStyle/>
        <a:p>
          <a:endParaRPr lang="hu-HU"/>
        </a:p>
      </dgm:t>
    </dgm:pt>
    <dgm:pt modelId="{F687985A-E320-4238-A14C-442EC07D1778}" type="pres">
      <dgm:prSet presAssocID="{C50FAA9E-1B90-4270-99BB-4E091A820BD9}" presName="Name0" presStyleCnt="0">
        <dgm:presLayoutVars>
          <dgm:dir/>
          <dgm:animLvl val="lvl"/>
          <dgm:resizeHandles val="exact"/>
        </dgm:presLayoutVars>
      </dgm:prSet>
      <dgm:spPr/>
    </dgm:pt>
    <dgm:pt modelId="{C6BB70AC-79E9-4895-AE02-62AA940AF51E}" type="pres">
      <dgm:prSet presAssocID="{C4508D88-E69C-4724-B8FE-78EBDAF41B5F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AA9E6A3-A9CE-4A62-BA12-2226DBD5C6C3}" type="pres">
      <dgm:prSet presAssocID="{81A2AF2F-F466-455D-8E11-B99822B72B4D}" presName="parTxOnlySpace" presStyleCnt="0"/>
      <dgm:spPr/>
    </dgm:pt>
    <dgm:pt modelId="{44EE49C1-FB65-42D4-A504-6B5F18A2F146}" type="pres">
      <dgm:prSet presAssocID="{8A982ECC-1BEA-4B8F-B3B0-9606700390B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B00CA3-8F7E-42EB-8694-7C5F7AC6D083}" type="pres">
      <dgm:prSet presAssocID="{2B23F74C-730F-458C-99C7-B1EE430E7B2A}" presName="parTxOnlySpace" presStyleCnt="0"/>
      <dgm:spPr/>
    </dgm:pt>
    <dgm:pt modelId="{317400F8-6E45-4998-B971-A52E66687CBB}" type="pres">
      <dgm:prSet presAssocID="{C4FB51FF-17CB-4192-ACF2-09FC5677442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1282FB6-5998-4D7A-B617-821005C1078D}" type="pres">
      <dgm:prSet presAssocID="{4FDBC8BA-7C87-4AB4-853D-07862D619174}" presName="parTxOnlySpace" presStyleCnt="0"/>
      <dgm:spPr/>
    </dgm:pt>
    <dgm:pt modelId="{83B092A5-8AFC-490C-B359-C61E408A8F36}" type="pres">
      <dgm:prSet presAssocID="{04720918-46FF-4FDC-8B8C-CA98A0D0801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3955A58-CD42-4E8F-A87B-FF488CFA98EE}" type="pres">
      <dgm:prSet presAssocID="{AEA147AA-5D45-4867-ACB4-E4706C94EE30}" presName="parTxOnlySpace" presStyleCnt="0"/>
      <dgm:spPr/>
    </dgm:pt>
    <dgm:pt modelId="{DBF9F893-6374-4787-B704-772867944C68}" type="pres">
      <dgm:prSet presAssocID="{D3BEF50C-B493-4D21-8FA4-7AA99896C037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99365174-6805-4C61-A267-D1336BEF8C86}" type="presOf" srcId="{D3BEF50C-B493-4D21-8FA4-7AA99896C037}" destId="{DBF9F893-6374-4787-B704-772867944C68}" srcOrd="0" destOrd="0" presId="urn:microsoft.com/office/officeart/2005/8/layout/chevron1"/>
    <dgm:cxn modelId="{818129B1-8B2A-44F9-A2A7-E8FBAB62C53F}" srcId="{C50FAA9E-1B90-4270-99BB-4E091A820BD9}" destId="{8A982ECC-1BEA-4B8F-B3B0-9606700390B7}" srcOrd="1" destOrd="0" parTransId="{C7BDA393-5649-411E-9A47-B98B5BFFF8A1}" sibTransId="{2B23F74C-730F-458C-99C7-B1EE430E7B2A}"/>
    <dgm:cxn modelId="{6D89F9E8-0D74-4ED6-8F61-0C14A8FCB89C}" srcId="{C50FAA9E-1B90-4270-99BB-4E091A820BD9}" destId="{04720918-46FF-4FDC-8B8C-CA98A0D08014}" srcOrd="3" destOrd="0" parTransId="{55A57358-FD10-4548-8770-C3A0418032E2}" sibTransId="{AEA147AA-5D45-4867-ACB4-E4706C94EE30}"/>
    <dgm:cxn modelId="{0C1AD9D0-0B1E-44A7-8981-A6365B394038}" type="presOf" srcId="{04720918-46FF-4FDC-8B8C-CA98A0D08014}" destId="{83B092A5-8AFC-490C-B359-C61E408A8F36}" srcOrd="0" destOrd="0" presId="urn:microsoft.com/office/officeart/2005/8/layout/chevron1"/>
    <dgm:cxn modelId="{4BFC2CEC-EA59-4C2E-80BD-FFD10F08242C}" type="presOf" srcId="{C50FAA9E-1B90-4270-99BB-4E091A820BD9}" destId="{F687985A-E320-4238-A14C-442EC07D1778}" srcOrd="0" destOrd="0" presId="urn:microsoft.com/office/officeart/2005/8/layout/chevron1"/>
    <dgm:cxn modelId="{C2572508-625C-444E-A90B-308DAE121548}" type="presOf" srcId="{C4508D88-E69C-4724-B8FE-78EBDAF41B5F}" destId="{C6BB70AC-79E9-4895-AE02-62AA940AF51E}" srcOrd="0" destOrd="0" presId="urn:microsoft.com/office/officeart/2005/8/layout/chevron1"/>
    <dgm:cxn modelId="{DAEB5857-4C00-4467-8679-D2EE2CFC8D6D}" srcId="{C50FAA9E-1B90-4270-99BB-4E091A820BD9}" destId="{C4508D88-E69C-4724-B8FE-78EBDAF41B5F}" srcOrd="0" destOrd="0" parTransId="{3499C615-9183-4D9A-A517-AD49007EED7E}" sibTransId="{81A2AF2F-F466-455D-8E11-B99822B72B4D}"/>
    <dgm:cxn modelId="{6DCA5C7D-8CB0-46E9-89C8-2D151C868243}" srcId="{C50FAA9E-1B90-4270-99BB-4E091A820BD9}" destId="{C4FB51FF-17CB-4192-ACF2-09FC5677442F}" srcOrd="2" destOrd="0" parTransId="{08CA1FFD-1BBA-4A45-9B82-C95BE134CC48}" sibTransId="{4FDBC8BA-7C87-4AB4-853D-07862D619174}"/>
    <dgm:cxn modelId="{A26726C5-3DA2-4243-9A4B-1B68F26BC41A}" type="presOf" srcId="{8A982ECC-1BEA-4B8F-B3B0-9606700390B7}" destId="{44EE49C1-FB65-42D4-A504-6B5F18A2F146}" srcOrd="0" destOrd="0" presId="urn:microsoft.com/office/officeart/2005/8/layout/chevron1"/>
    <dgm:cxn modelId="{659557FC-65CE-4BE1-BA58-4A5C41784B79}" type="presOf" srcId="{C4FB51FF-17CB-4192-ACF2-09FC5677442F}" destId="{317400F8-6E45-4998-B971-A52E66687CBB}" srcOrd="0" destOrd="0" presId="urn:microsoft.com/office/officeart/2005/8/layout/chevron1"/>
    <dgm:cxn modelId="{8ED32F5A-FDD1-42FB-B689-A5AD73832AFD}" srcId="{C50FAA9E-1B90-4270-99BB-4E091A820BD9}" destId="{D3BEF50C-B493-4D21-8FA4-7AA99896C037}" srcOrd="4" destOrd="0" parTransId="{422AF700-8467-4989-B076-12C117276EBF}" sibTransId="{0F0807A5-E047-49A3-A829-186C51AD9A95}"/>
    <dgm:cxn modelId="{C5A02F9C-5F2F-4CD5-BF69-0F08B8777785}" type="presParOf" srcId="{F687985A-E320-4238-A14C-442EC07D1778}" destId="{C6BB70AC-79E9-4895-AE02-62AA940AF51E}" srcOrd="0" destOrd="0" presId="urn:microsoft.com/office/officeart/2005/8/layout/chevron1"/>
    <dgm:cxn modelId="{E5A4CF30-6B32-440E-BA0A-F4501729C6B2}" type="presParOf" srcId="{F687985A-E320-4238-A14C-442EC07D1778}" destId="{DAA9E6A3-A9CE-4A62-BA12-2226DBD5C6C3}" srcOrd="1" destOrd="0" presId="urn:microsoft.com/office/officeart/2005/8/layout/chevron1"/>
    <dgm:cxn modelId="{A891E8EC-66AC-482D-8E90-F178764D5AFB}" type="presParOf" srcId="{F687985A-E320-4238-A14C-442EC07D1778}" destId="{44EE49C1-FB65-42D4-A504-6B5F18A2F146}" srcOrd="2" destOrd="0" presId="urn:microsoft.com/office/officeart/2005/8/layout/chevron1"/>
    <dgm:cxn modelId="{DC1C9E2C-659F-439F-91D0-A13815356028}" type="presParOf" srcId="{F687985A-E320-4238-A14C-442EC07D1778}" destId="{43B00CA3-8F7E-42EB-8694-7C5F7AC6D083}" srcOrd="3" destOrd="0" presId="urn:microsoft.com/office/officeart/2005/8/layout/chevron1"/>
    <dgm:cxn modelId="{69490C1C-AC42-4490-8734-2EBE5F038CAE}" type="presParOf" srcId="{F687985A-E320-4238-A14C-442EC07D1778}" destId="{317400F8-6E45-4998-B971-A52E66687CBB}" srcOrd="4" destOrd="0" presId="urn:microsoft.com/office/officeart/2005/8/layout/chevron1"/>
    <dgm:cxn modelId="{96C5F3ED-EED7-4346-93F9-594176E14A61}" type="presParOf" srcId="{F687985A-E320-4238-A14C-442EC07D1778}" destId="{51282FB6-5998-4D7A-B617-821005C1078D}" srcOrd="5" destOrd="0" presId="urn:microsoft.com/office/officeart/2005/8/layout/chevron1"/>
    <dgm:cxn modelId="{05ABB5FC-5C5D-4295-B709-57D9EB615A57}" type="presParOf" srcId="{F687985A-E320-4238-A14C-442EC07D1778}" destId="{83B092A5-8AFC-490C-B359-C61E408A8F36}" srcOrd="6" destOrd="0" presId="urn:microsoft.com/office/officeart/2005/8/layout/chevron1"/>
    <dgm:cxn modelId="{86FB158D-A8E7-4244-94A8-0AC91FB4F75D}" type="presParOf" srcId="{F687985A-E320-4238-A14C-442EC07D1778}" destId="{13955A58-CD42-4E8F-A87B-FF488CFA98EE}" srcOrd="7" destOrd="0" presId="urn:microsoft.com/office/officeart/2005/8/layout/chevron1"/>
    <dgm:cxn modelId="{14663D89-3C7E-440C-9C7A-A0B705AA7867}" type="presParOf" srcId="{F687985A-E320-4238-A14C-442EC07D1778}" destId="{DBF9F893-6374-4787-B704-772867944C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B70AC-79E9-4895-AE02-62AA940AF51E}">
      <dsp:nvSpPr>
        <dsp:cNvPr id="0" name=""/>
        <dsp:cNvSpPr/>
      </dsp:nvSpPr>
      <dsp:spPr>
        <a:xfrm>
          <a:off x="2042" y="160359"/>
          <a:ext cx="1818060" cy="727224"/>
        </a:xfrm>
        <a:prstGeom prst="chevron">
          <a:avLst/>
        </a:prstGeom>
        <a:solidFill>
          <a:srgbClr val="46454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100" kern="1200" smtClean="0"/>
            <a:t>REQUIREMENTS RECEIVED</a:t>
          </a:r>
          <a:endParaRPr lang="hu-HU" sz="1100" kern="1200"/>
        </a:p>
      </dsp:txBody>
      <dsp:txXfrm>
        <a:off x="365654" y="160359"/>
        <a:ext cx="1090836" cy="727224"/>
      </dsp:txXfrm>
    </dsp:sp>
    <dsp:sp modelId="{44EE49C1-FB65-42D4-A504-6B5F18A2F146}">
      <dsp:nvSpPr>
        <dsp:cNvPr id="0" name=""/>
        <dsp:cNvSpPr/>
      </dsp:nvSpPr>
      <dsp:spPr>
        <a:xfrm>
          <a:off x="1638297" y="160359"/>
          <a:ext cx="1818060" cy="727224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100" kern="1200" smtClean="0"/>
            <a:t>CREATE TEST CASES</a:t>
          </a:r>
          <a:endParaRPr lang="hu-HU" sz="1100" kern="1200"/>
        </a:p>
      </dsp:txBody>
      <dsp:txXfrm>
        <a:off x="2001909" y="160359"/>
        <a:ext cx="1090836" cy="727224"/>
      </dsp:txXfrm>
    </dsp:sp>
    <dsp:sp modelId="{317400F8-6E45-4998-B971-A52E66687CBB}">
      <dsp:nvSpPr>
        <dsp:cNvPr id="0" name=""/>
        <dsp:cNvSpPr/>
      </dsp:nvSpPr>
      <dsp:spPr>
        <a:xfrm>
          <a:off x="3274552" y="160359"/>
          <a:ext cx="1818060" cy="727224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100" kern="1200" smtClean="0"/>
            <a:t>SELECT CASES TO AUTOMATE</a:t>
          </a:r>
          <a:endParaRPr lang="hu-HU" sz="1100" kern="1200"/>
        </a:p>
      </dsp:txBody>
      <dsp:txXfrm>
        <a:off x="3638164" y="160359"/>
        <a:ext cx="1090836" cy="727224"/>
      </dsp:txXfrm>
    </dsp:sp>
    <dsp:sp modelId="{83B092A5-8AFC-490C-B359-C61E408A8F36}">
      <dsp:nvSpPr>
        <dsp:cNvPr id="0" name=""/>
        <dsp:cNvSpPr/>
      </dsp:nvSpPr>
      <dsp:spPr>
        <a:xfrm>
          <a:off x="4910806" y="160359"/>
          <a:ext cx="1818060" cy="727224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100" kern="1200" smtClean="0"/>
            <a:t>SORT OUT BY PRIORITY</a:t>
          </a:r>
        </a:p>
      </dsp:txBody>
      <dsp:txXfrm>
        <a:off x="5274418" y="160359"/>
        <a:ext cx="1090836" cy="727224"/>
      </dsp:txXfrm>
    </dsp:sp>
    <dsp:sp modelId="{DBF9F893-6374-4787-B704-772867944C68}">
      <dsp:nvSpPr>
        <dsp:cNvPr id="0" name=""/>
        <dsp:cNvSpPr/>
      </dsp:nvSpPr>
      <dsp:spPr>
        <a:xfrm>
          <a:off x="6547061" y="160359"/>
          <a:ext cx="1818060" cy="727224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100" kern="1200" smtClean="0"/>
            <a:t>MERGE COHERENT CASES</a:t>
          </a:r>
        </a:p>
      </dsp:txBody>
      <dsp:txXfrm>
        <a:off x="6910673" y="160359"/>
        <a:ext cx="1090836" cy="727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pPr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682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12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en-US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1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6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8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9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9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29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98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98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9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2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9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0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09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69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endParaRPr lang="hu-HU" dirty="0" smtClean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73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0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07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6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19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07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183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430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366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748283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6801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51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04086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38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6575617"/>
              </p:ext>
            </p:extLst>
          </p:nvPr>
        </p:nvGraphicFramePr>
        <p:xfrm>
          <a:off x="-1" y="701330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6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349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62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03135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67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420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388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52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2622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20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835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53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0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44947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893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4906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4268377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5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2159150"/>
              </p:ext>
            </p:extLst>
          </p:nvPr>
        </p:nvGraphicFramePr>
        <p:xfrm>
          <a:off x="-1" y="701330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6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3262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5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96149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Insert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73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079896"/>
            <a:ext cx="8332740" cy="338328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332311"/>
            <a:ext cx="8329612" cy="31473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1" y="704274"/>
            <a:ext cx="9144000" cy="28346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prstClr val="white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prstClr val="white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prstClr val="white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prstClr val="white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prstClr val="white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prstClr val="white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prstClr val="white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 algn="l" defTabSz="3429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975"/>
              </a:spcAft>
              <a:buClr>
                <a:srgbClr val="2FC2D9"/>
              </a:buClr>
              <a:buFont typeface="Arial"/>
              <a:buNone/>
              <a:defRPr lang="en-US" sz="1100" kern="1200" dirty="0" smtClean="0">
                <a:solidFill>
                  <a:srgbClr val="444444"/>
                </a:solidFill>
                <a:latin typeface="Trebuchet MS"/>
                <a:ea typeface="+mn-ea"/>
                <a:cs typeface="Trebuchet MS"/>
              </a:defRPr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881062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274"/>
            <a:ext cx="778669" cy="41563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 sz="2000" baseline="0">
                <a:latin typeface="Arial Black"/>
                <a:cs typeface="Arial Black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TITLE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601266" y="2608236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47518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01266" y="1222782"/>
            <a:ext cx="348437" cy="34843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prstClr val="white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089728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601266" y="3993690"/>
            <a:ext cx="348437" cy="348437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1119620" y="92407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2944813" y="92407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1119620" y="2309525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2944813" y="2309526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1119620" y="3694980"/>
            <a:ext cx="1536192" cy="960120"/>
          </a:xfrm>
          <a:prstGeom prst="rect">
            <a:avLst/>
          </a:prstGeom>
        </p:spPr>
        <p:txBody>
          <a:bodyPr vert="horz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sz="1200">
                <a:latin typeface="Arial Black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rgbClr val="444444"/>
                </a:solidFill>
                <a:latin typeface="Arial Black"/>
                <a:cs typeface="Arial Black"/>
              </a:rPr>
              <a:t>LOREM IPSUM DOLOR SIT AMET DIAM</a:t>
            </a:r>
            <a:endParaRPr lang="en-US" sz="1200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5"/>
          <p:cNvSpPr>
            <a:spLocks noGrp="1"/>
          </p:cNvSpPr>
          <p:nvPr>
            <p:ph type="body" sz="quarter" idx="22" hasCustomPrompt="1"/>
          </p:nvPr>
        </p:nvSpPr>
        <p:spPr>
          <a:xfrm>
            <a:off x="2944813" y="3694981"/>
            <a:ext cx="5806440" cy="960119"/>
          </a:xfrm>
          <a:prstGeom prst="rect">
            <a:avLst/>
          </a:prstGeom>
        </p:spPr>
        <p:txBody>
          <a:bodyPr vert="horz" anchor="ctr" anchorCtr="0"/>
          <a:lstStyle>
            <a:lvl1pPr marL="128588" indent="-128588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rgbClr val="2FC2D9"/>
              </a:buClr>
              <a:buFont typeface="Arial"/>
              <a:buChar char="•"/>
              <a:defRPr lang="en-US" sz="1200" dirty="0" smtClean="0">
                <a:solidFill>
                  <a:srgbClr val="444444"/>
                </a:solidFill>
                <a:cs typeface="Trebuchet MS"/>
              </a:defRPr>
            </a:lvl1pPr>
          </a:lstStyle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Sed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diam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nonummy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nibh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tincidunt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ut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laoreet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magna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erat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volutpat</a:t>
            </a:r>
            <a:endParaRPr lang="en-US" sz="1200" dirty="0" smtClean="0">
              <a:solidFill>
                <a:srgbClr val="444444"/>
              </a:solidFill>
              <a:latin typeface="+mn-lt"/>
              <a:cs typeface="Trebuchet MS"/>
            </a:endParaRPr>
          </a:p>
          <a:p>
            <a:pPr marL="128588" indent="-128588">
              <a:lnSpc>
                <a:spcPct val="120000"/>
              </a:lnSpc>
              <a:spcAft>
                <a:spcPts val="75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Lorem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ipsum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dolor sit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amet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,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consectetuer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  <a:r>
              <a:rPr lang="en-US" sz="1200" dirty="0" err="1" smtClean="0">
                <a:solidFill>
                  <a:srgbClr val="444444"/>
                </a:solidFill>
                <a:latin typeface="+mn-lt"/>
                <a:cs typeface="Trebuchet MS"/>
              </a:rPr>
              <a:t>adipiscing</a:t>
            </a:r>
            <a:r>
              <a:rPr lang="en-US" sz="1200" dirty="0" smtClean="0">
                <a:solidFill>
                  <a:srgbClr val="444444"/>
                </a:solidFill>
                <a:latin typeface="+mn-lt"/>
                <a:cs typeface="Trebuchet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71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3048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6096000" y="696243"/>
            <a:ext cx="0" cy="415284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 flipH="1">
            <a:off x="0" y="2800350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314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85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2398060"/>
            <a:ext cx="7574494" cy="21914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238103" y="-141032"/>
            <a:ext cx="9627732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"/>
            <a:ext cx="9144000" cy="6974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89634"/>
            <a:ext cx="6457956" cy="543650"/>
          </a:xfrm>
          <a:prstGeom prst="rect">
            <a:avLst/>
          </a:prstGeom>
        </p:spPr>
        <p:txBody>
          <a:bodyPr vert="horz" lIns="68580" tIns="0" rIns="68580" bIns="3429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246350"/>
            <a:ext cx="0" cy="20574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707789"/>
            <a:ext cx="0" cy="419887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7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975"/>
              </a:spcAft>
              <a:buNone/>
              <a:defRPr sz="14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257299" y="152004"/>
            <a:ext cx="1236221" cy="406796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9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16966" y="987552"/>
            <a:ext cx="1480576" cy="264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0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19" name="Content Placeholder 22"/>
          <p:cNvSpPr>
            <a:spLocks noGrp="1"/>
          </p:cNvSpPr>
          <p:nvPr>
            <p:ph sz="quarter" idx="17" hasCustomPrompt="1"/>
          </p:nvPr>
        </p:nvSpPr>
        <p:spPr>
          <a:xfrm>
            <a:off x="4762355" y="1332310"/>
            <a:ext cx="3931920" cy="274320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128016" marR="0" indent="-12801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66110866"/>
              </p:ext>
            </p:extLst>
          </p:nvPr>
        </p:nvGraphicFramePr>
        <p:xfrm>
          <a:off x="-1" y="701330"/>
          <a:ext cx="9144000" cy="4147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2070"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9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marT="34290" marB="3429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569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68580" marR="68580" marT="34290" marB="3429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8009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04850"/>
            <a:ext cx="9144000" cy="278376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50590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4359" y="699517"/>
            <a:ext cx="0" cy="4152154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0359" y="708318"/>
            <a:ext cx="1" cy="4143353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4717" y="699516"/>
            <a:ext cx="1" cy="41521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233307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27516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02023" y="844038"/>
            <a:ext cx="374223" cy="348437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hu-HU" sz="1500" dirty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15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7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242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2528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4814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7100888" y="1373188"/>
            <a:ext cx="1800225" cy="29210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None/>
              <a:defRPr sz="1200"/>
            </a:lvl1pPr>
          </a:lstStyle>
          <a:p>
            <a:pPr algn="ctr">
              <a:lnSpc>
                <a:spcPts val="1350"/>
              </a:lnSpc>
            </a:pP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2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2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200" cap="all" dirty="0" smtClean="0">
              <a:solidFill>
                <a:srgbClr val="444444"/>
              </a:solidFill>
              <a:latin typeface="Arial Black"/>
              <a:cs typeface="Arial Black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1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28588" indent="-128588">
              <a:lnSpc>
                <a:spcPts val="1200"/>
              </a:lnSpc>
              <a:spcAft>
                <a:spcPts val="975"/>
              </a:spcAft>
              <a:buClr>
                <a:srgbClr val="2FC2D9"/>
              </a:buClr>
              <a:buFont typeface="Arial"/>
              <a:buChar char="•"/>
            </a:pP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1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1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algn="ctr">
              <a:lnSpc>
                <a:spcPts val="1350"/>
              </a:lnSpc>
            </a:pPr>
            <a:endParaRPr lang="en-US" sz="12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4135428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4762306"/>
            <a:ext cx="9144000" cy="3811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8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20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22852" y="4933833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hu-HU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PÉTER</a:t>
            </a:r>
            <a:r>
              <a:rPr lang="hu-HU" sz="600" b="0" i="0" kern="0" spc="15" baseline="0" dirty="0" smtClean="0">
                <a:solidFill>
                  <a:schemeClr val="accent1"/>
                </a:solidFill>
                <a:latin typeface="Trebuchet MS"/>
                <a:cs typeface="Trebuchet MS"/>
              </a:rPr>
              <a:t> FÖLDHÁZI JR. – </a:t>
            </a:r>
            <a:r>
              <a:rPr lang="hu-HU" sz="600" b="0" i="0" kern="0" spc="15" baseline="0" dirty="0" smtClean="0">
                <a:solidFill>
                  <a:schemeClr val="accent1"/>
                </a:solidFill>
                <a:latin typeface="Trebuchet MS"/>
                <a:cs typeface="Trebuchet MS"/>
              </a:rPr>
              <a:t>palinQA @ EPAM 2016 November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11" r:id="rId4"/>
    <p:sldLayoutId id="2147483749" r:id="rId5"/>
    <p:sldLayoutId id="2147483867" r:id="rId6"/>
    <p:sldLayoutId id="2147483868" r:id="rId7"/>
    <p:sldLayoutId id="2147483869" r:id="rId8"/>
    <p:sldLayoutId id="2147483870" r:id="rId9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884465" y="4933833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  <p:pic>
        <p:nvPicPr>
          <p:cNvPr id="7" name="Picture 6" descr="logo-PPT.emf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20" y="4929133"/>
            <a:ext cx="900792" cy="15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4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</p:sldLayoutIdLs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smtClean="0">
                <a:solidFill>
                  <a:srgbClr val="CCCCCC"/>
                </a:solidFill>
                <a:cs typeface="Trebuchet MS"/>
              </a:rPr>
              <a:pPr algn="r"/>
              <a:t>‹#›</a:t>
            </a:fld>
            <a:endParaRPr lang="en-US" sz="800" dirty="0">
              <a:solidFill>
                <a:srgbClr val="CCCCCC"/>
              </a:solidFill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kern="0" spc="15" dirty="0" smtClean="0">
                <a:solidFill>
                  <a:srgbClr val="CCCCCC"/>
                </a:solidFill>
                <a:cs typeface="Trebuchet MS"/>
              </a:rPr>
              <a:t>CONFIDENTIAL</a:t>
            </a:r>
            <a:endParaRPr lang="en-US" sz="600" kern="0" spc="15" dirty="0">
              <a:solidFill>
                <a:srgbClr val="CCCCCC"/>
              </a:solidFill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hyperlink" Target="mailto:peter_foldhazi@epam.com" TargetMode="External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A5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 descr="palinqa_full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3823"/>
            <a:ext cx="9143999" cy="2415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88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Legacy Layering Techniques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The Two Layer Framework</a:t>
            </a:r>
            <a:endParaRPr lang="hu-HU" sz="2000" dirty="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Clr>
                <a:srgbClr val="C00000"/>
              </a:buClr>
              <a:buFontTx/>
              <a:buChar char="-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Commonly used</a:t>
            </a:r>
          </a:p>
          <a:p>
            <a:pPr marL="971550" lvl="2" indent="-285750">
              <a:lnSpc>
                <a:spcPct val="120000"/>
              </a:lnSpc>
              <a:buClr>
                <a:srgbClr val="C00000"/>
              </a:buClr>
              <a:buFontTx/>
              <a:buChar char="-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Circumstantial 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reusability</a:t>
            </a:r>
          </a:p>
          <a:p>
            <a:pPr marL="971550" lvl="2" indent="-285750">
              <a:lnSpc>
                <a:spcPct val="120000"/>
              </a:lnSpc>
              <a:buClr>
                <a:srgbClr val="00B050"/>
              </a:buClr>
              <a:buFontTx/>
              <a:buChar char="+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Separate libraries</a:t>
            </a:r>
          </a:p>
        </p:txBody>
      </p:sp>
      <p:pic>
        <p:nvPicPr>
          <p:cNvPr id="3074" name="Picture 2" descr="E:\Dokumentumok\EPAM\Presentations\funny-face-dog_thum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533" y="1650686"/>
            <a:ext cx="4587346" cy="27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E:\Dokumentumok\EPAM\Assets\All\Notifica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51" y="186267"/>
            <a:ext cx="387684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églalap 5"/>
          <p:cNvSpPr/>
          <p:nvPr/>
        </p:nvSpPr>
        <p:spPr>
          <a:xfrm>
            <a:off x="1302340" y="2784445"/>
            <a:ext cx="2051700" cy="66616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 6"/>
          <p:cNvSpPr/>
          <p:nvPr/>
        </p:nvSpPr>
        <p:spPr>
          <a:xfrm>
            <a:off x="1302420" y="2824896"/>
            <a:ext cx="2096126" cy="12173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000" dirty="0" smtClean="0"/>
              <a:t>Test layer</a:t>
            </a:r>
            <a:endParaRPr lang="hu-HU" sz="1000" dirty="0"/>
          </a:p>
        </p:txBody>
      </p:sp>
      <p:sp>
        <p:nvSpPr>
          <p:cNvPr id="8" name="Téglalap 7"/>
          <p:cNvSpPr/>
          <p:nvPr/>
        </p:nvSpPr>
        <p:spPr>
          <a:xfrm>
            <a:off x="1392696" y="3012377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/>
          <p:cNvSpPr/>
          <p:nvPr/>
        </p:nvSpPr>
        <p:spPr>
          <a:xfrm>
            <a:off x="1392696" y="3012377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#1</a:t>
            </a:r>
            <a:endParaRPr lang="hu-HU" sz="800"/>
          </a:p>
        </p:txBody>
      </p:sp>
      <p:sp>
        <p:nvSpPr>
          <p:cNvPr id="10" name="Téglalap 9"/>
          <p:cNvSpPr/>
          <p:nvPr/>
        </p:nvSpPr>
        <p:spPr>
          <a:xfrm>
            <a:off x="2640308" y="3015764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2640308" y="3015764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#N</a:t>
            </a:r>
            <a:endParaRPr lang="hu-HU" sz="800"/>
          </a:p>
        </p:txBody>
      </p:sp>
      <p:sp>
        <p:nvSpPr>
          <p:cNvPr id="12" name="Téglalap 11"/>
          <p:cNvSpPr/>
          <p:nvPr/>
        </p:nvSpPr>
        <p:spPr>
          <a:xfrm>
            <a:off x="2011909" y="3012376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2011909" y="3012376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#2</a:t>
            </a:r>
            <a:endParaRPr lang="hu-HU" sz="800"/>
          </a:p>
        </p:txBody>
      </p:sp>
      <p:sp>
        <p:nvSpPr>
          <p:cNvPr id="14" name="Téglalap 13"/>
          <p:cNvSpPr/>
          <p:nvPr/>
        </p:nvSpPr>
        <p:spPr>
          <a:xfrm>
            <a:off x="482548" y="3266106"/>
            <a:ext cx="2051700" cy="66616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82628" y="3306557"/>
            <a:ext cx="2096126" cy="12173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000" dirty="0" smtClean="0"/>
              <a:t>Test Libraries layer</a:t>
            </a:r>
            <a:endParaRPr lang="hu-HU" sz="1000" dirty="0"/>
          </a:p>
        </p:txBody>
      </p:sp>
      <p:sp>
        <p:nvSpPr>
          <p:cNvPr id="16" name="Téglalap 15"/>
          <p:cNvSpPr/>
          <p:nvPr/>
        </p:nvSpPr>
        <p:spPr>
          <a:xfrm>
            <a:off x="579578" y="3505392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579578" y="3505392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POM</a:t>
            </a:r>
            <a:endParaRPr lang="hu-HU" sz="800"/>
          </a:p>
        </p:txBody>
      </p:sp>
      <p:sp>
        <p:nvSpPr>
          <p:cNvPr id="18" name="Téglalap 17"/>
          <p:cNvSpPr/>
          <p:nvPr/>
        </p:nvSpPr>
        <p:spPr>
          <a:xfrm>
            <a:off x="1827602" y="3503249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/>
          <p:cNvSpPr/>
          <p:nvPr/>
        </p:nvSpPr>
        <p:spPr>
          <a:xfrm>
            <a:off x="1827602" y="3503249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Hw Cont</a:t>
            </a:r>
            <a:endParaRPr lang="hu-HU" sz="800"/>
          </a:p>
        </p:txBody>
      </p:sp>
      <p:sp>
        <p:nvSpPr>
          <p:cNvPr id="20" name="Téglalap 19"/>
          <p:cNvSpPr/>
          <p:nvPr/>
        </p:nvSpPr>
        <p:spPr>
          <a:xfrm>
            <a:off x="1198791" y="3505392"/>
            <a:ext cx="619213" cy="348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/>
          <p:cNvSpPr/>
          <p:nvPr/>
        </p:nvSpPr>
        <p:spPr>
          <a:xfrm>
            <a:off x="1198791" y="3505392"/>
            <a:ext cx="619213" cy="131880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BDD</a:t>
            </a:r>
            <a:endParaRPr lang="hu-HU" sz="800"/>
          </a:p>
        </p:txBody>
      </p:sp>
    </p:spTree>
    <p:extLst>
      <p:ext uri="{BB962C8B-B14F-4D97-AF65-F5344CB8AC3E}">
        <p14:creationId xmlns:p14="http://schemas.microsoft.com/office/powerpoint/2010/main" val="17939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helye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3840154" cy="647100"/>
          </a:xfrm>
        </p:spPr>
        <p:txBody>
          <a:bodyPr/>
          <a:lstStyle/>
          <a:p>
            <a:r>
              <a:rPr lang="hu-HU" dirty="0" err="1" smtClean="0"/>
              <a:t>framework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2048574" cy="647100"/>
          </a:xfrm>
        </p:spPr>
        <p:txBody>
          <a:bodyPr/>
          <a:lstStyle/>
          <a:p>
            <a:r>
              <a:rPr lang="hu-HU" dirty="0" err="1" smtClean="0"/>
              <a:t>Layer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197123" cy="647100"/>
          </a:xfrm>
        </p:spPr>
        <p:txBody>
          <a:bodyPr/>
          <a:lstStyle/>
          <a:p>
            <a:r>
              <a:rPr lang="hu-HU" dirty="0" err="1" smtClean="0">
                <a:latin typeface="Arial Black" panose="020B0A04020102020204" pitchFamily="34" charset="0"/>
              </a:rPr>
              <a:t>Tri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2415020" cy="284693"/>
          </a:xfrm>
        </p:spPr>
        <p:txBody>
          <a:bodyPr/>
          <a:lstStyle/>
          <a:p>
            <a:r>
              <a:rPr lang="hu-HU"/>
              <a:t>3</a:t>
            </a:r>
            <a:r>
              <a:rPr lang="hu-HU" smtClean="0"/>
              <a:t>. </a:t>
            </a:r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6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A Testing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Framework’s</a:t>
            </a: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Purpose</a:t>
            </a:r>
            <a:endParaRPr lang="hu-HU" sz="2000" dirty="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Automated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testing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Generated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reports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Detailed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logs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Extend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the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knowledge of the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base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tool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Decrease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maintenance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cost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pic>
        <p:nvPicPr>
          <p:cNvPr id="5" name="Picture 7" descr="E:\Dokumentumok\EPAM\Assets\All\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Dokumentumok\EPAM\Publications\Tri-Layer Testing Framework\image asset\Toronto_s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532" y="1326551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746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Facade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Pattern</a:t>
            </a:r>
            <a:endParaRPr lang="hu-HU" sz="2000" dirty="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Oswald Regular" panose="02000503000000000000" pitchFamily="2" charset="0"/>
              </a:rPr>
              <a:t>S</a:t>
            </a:r>
            <a:r>
              <a:rPr lang="en-US" dirty="0" err="1">
                <a:latin typeface="Oswald Regular" panose="02000503000000000000" pitchFamily="2" charset="0"/>
              </a:rPr>
              <a:t>implified</a:t>
            </a:r>
            <a:r>
              <a:rPr lang="en-US" dirty="0">
                <a:latin typeface="Oswald Regular" panose="02000503000000000000" pitchFamily="2" charset="0"/>
              </a:rPr>
              <a:t> interface to a larger body of code</a:t>
            </a:r>
            <a:endParaRPr lang="hu-HU" dirty="0" smtClean="0"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Oswald Regular" panose="02000503000000000000" pitchFamily="2" charset="0"/>
              </a:rPr>
              <a:t>S</a:t>
            </a:r>
            <a:r>
              <a:rPr lang="en-US" dirty="0" err="1">
                <a:latin typeface="Oswald Regular" panose="02000503000000000000" pitchFamily="2" charset="0"/>
              </a:rPr>
              <a:t>oftware</a:t>
            </a:r>
            <a:r>
              <a:rPr lang="en-US" dirty="0">
                <a:latin typeface="Oswald Regular" panose="02000503000000000000" pitchFamily="2" charset="0"/>
              </a:rPr>
              <a:t> library easier to use</a:t>
            </a:r>
            <a:endParaRPr lang="hu-HU" dirty="0" smtClean="0"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Oswald Regular" panose="02000503000000000000" pitchFamily="2" charset="0"/>
              </a:rPr>
              <a:t>L</a:t>
            </a:r>
            <a:r>
              <a:rPr lang="en-US" dirty="0" err="1">
                <a:latin typeface="Oswald Regular" panose="02000503000000000000" pitchFamily="2" charset="0"/>
              </a:rPr>
              <a:t>ibrary</a:t>
            </a:r>
            <a:r>
              <a:rPr lang="en-US" dirty="0">
                <a:latin typeface="Oswald Regular" panose="02000503000000000000" pitchFamily="2" charset="0"/>
              </a:rPr>
              <a:t> more readable</a:t>
            </a:r>
            <a:endParaRPr lang="hu-HU" dirty="0" smtClean="0"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Oswald Regular" panose="02000503000000000000" pitchFamily="2" charset="0"/>
              </a:rPr>
              <a:t>R</a:t>
            </a:r>
            <a:r>
              <a:rPr lang="en-US" dirty="0">
                <a:latin typeface="Oswald Regular" panose="02000503000000000000" pitchFamily="2" charset="0"/>
              </a:rPr>
              <a:t>educe dependencies</a:t>
            </a:r>
            <a:endParaRPr lang="hu-HU" dirty="0" smtClean="0"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>
                <a:latin typeface="Oswald Regular" panose="02000503000000000000" pitchFamily="2" charset="0"/>
              </a:rPr>
              <a:t>W</a:t>
            </a:r>
            <a:r>
              <a:rPr lang="en-US" dirty="0">
                <a:latin typeface="Oswald Regular" panose="02000503000000000000" pitchFamily="2" charset="0"/>
              </a:rPr>
              <a:t>rap a poorly designed collection of APIs</a:t>
            </a:r>
            <a:endParaRPr lang="hu-HU" dirty="0" smtClean="0"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4" name="Téglalap 3"/>
          <p:cNvSpPr/>
          <p:nvPr/>
        </p:nvSpPr>
        <p:spPr>
          <a:xfrm>
            <a:off x="268120" y="3054733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/>
          <p:cNvSpPr/>
          <p:nvPr/>
        </p:nvSpPr>
        <p:spPr>
          <a:xfrm>
            <a:off x="223614" y="3095185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Test layer</a:t>
            </a:r>
            <a:endParaRPr lang="hu-HU"/>
          </a:p>
        </p:txBody>
      </p:sp>
      <p:sp>
        <p:nvSpPr>
          <p:cNvPr id="13" name="Téglalap 12"/>
          <p:cNvSpPr/>
          <p:nvPr/>
        </p:nvSpPr>
        <p:spPr>
          <a:xfrm>
            <a:off x="331508" y="3551043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/>
          <p:cNvSpPr/>
          <p:nvPr/>
        </p:nvSpPr>
        <p:spPr>
          <a:xfrm>
            <a:off x="331508" y="3551042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Successful Login</a:t>
            </a:r>
            <a:endParaRPr lang="hu-HU" sz="800"/>
          </a:p>
        </p:txBody>
      </p:sp>
      <p:sp>
        <p:nvSpPr>
          <p:cNvPr id="15" name="Téglalap 14"/>
          <p:cNvSpPr/>
          <p:nvPr/>
        </p:nvSpPr>
        <p:spPr>
          <a:xfrm>
            <a:off x="3074707" y="3551042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3074707" y="3551041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Edit Profile</a:t>
            </a:r>
            <a:endParaRPr lang="hu-HU" sz="800"/>
          </a:p>
        </p:txBody>
      </p:sp>
      <p:sp>
        <p:nvSpPr>
          <p:cNvPr id="17" name="Téglalap 16"/>
          <p:cNvSpPr/>
          <p:nvPr/>
        </p:nvSpPr>
        <p:spPr>
          <a:xfrm>
            <a:off x="1707154" y="3551043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/>
          <p:cNvSpPr/>
          <p:nvPr/>
        </p:nvSpPr>
        <p:spPr>
          <a:xfrm>
            <a:off x="1707154" y="3551042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Failed Login</a:t>
            </a:r>
            <a:endParaRPr lang="hu-HU" sz="800"/>
          </a:p>
        </p:txBody>
      </p:sp>
      <p:sp>
        <p:nvSpPr>
          <p:cNvPr id="19" name="Téglalap 18"/>
          <p:cNvSpPr/>
          <p:nvPr/>
        </p:nvSpPr>
        <p:spPr>
          <a:xfrm>
            <a:off x="4830944" y="1208397"/>
            <a:ext cx="4110754" cy="3440467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/>
          <p:cNvSpPr/>
          <p:nvPr/>
        </p:nvSpPr>
        <p:spPr>
          <a:xfrm>
            <a:off x="4786438" y="1248849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Inter layer</a:t>
            </a:r>
            <a:endParaRPr lang="hu-HU"/>
          </a:p>
        </p:txBody>
      </p:sp>
      <p:sp>
        <p:nvSpPr>
          <p:cNvPr id="21" name="Téglalap 20"/>
          <p:cNvSpPr/>
          <p:nvPr/>
        </p:nvSpPr>
        <p:spPr>
          <a:xfrm>
            <a:off x="4894332" y="1704707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/>
          <p:cNvSpPr/>
          <p:nvPr/>
        </p:nvSpPr>
        <p:spPr>
          <a:xfrm>
            <a:off x="4894332" y="1704706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Main Screen</a:t>
            </a:r>
            <a:endParaRPr lang="hu-HU" sz="800"/>
          </a:p>
        </p:txBody>
      </p:sp>
      <p:sp>
        <p:nvSpPr>
          <p:cNvPr id="23" name="Téglalap 22"/>
          <p:cNvSpPr/>
          <p:nvPr/>
        </p:nvSpPr>
        <p:spPr>
          <a:xfrm>
            <a:off x="7637531" y="1704706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/>
          <p:cNvSpPr/>
          <p:nvPr/>
        </p:nvSpPr>
        <p:spPr>
          <a:xfrm>
            <a:off x="7637531" y="1704705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Profile Screen</a:t>
            </a:r>
            <a:endParaRPr lang="hu-HU" sz="800"/>
          </a:p>
        </p:txBody>
      </p:sp>
      <p:sp>
        <p:nvSpPr>
          <p:cNvPr id="25" name="Téglalap 24"/>
          <p:cNvSpPr/>
          <p:nvPr/>
        </p:nvSpPr>
        <p:spPr>
          <a:xfrm>
            <a:off x="6269978" y="1704707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/>
          <p:cNvSpPr/>
          <p:nvPr/>
        </p:nvSpPr>
        <p:spPr>
          <a:xfrm>
            <a:off x="6269978" y="1704706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Login Screen</a:t>
            </a:r>
            <a:endParaRPr lang="hu-HU" sz="800"/>
          </a:p>
        </p:txBody>
      </p:sp>
      <p:sp>
        <p:nvSpPr>
          <p:cNvPr id="28" name="Téglalap 27"/>
          <p:cNvSpPr/>
          <p:nvPr/>
        </p:nvSpPr>
        <p:spPr>
          <a:xfrm>
            <a:off x="6269978" y="3278607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3" name="Szögletes összekötő 32"/>
          <p:cNvCxnSpPr>
            <a:stCxn id="21" idx="2"/>
            <a:endCxn id="29" idx="0"/>
          </p:cNvCxnSpPr>
          <p:nvPr/>
        </p:nvCxnSpPr>
        <p:spPr>
          <a:xfrm rot="16200000" flipH="1">
            <a:off x="5832269" y="2220573"/>
            <a:ext cx="740419" cy="1375646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stCxn id="23" idx="2"/>
            <a:endCxn id="29" idx="0"/>
          </p:cNvCxnSpPr>
          <p:nvPr/>
        </p:nvCxnSpPr>
        <p:spPr>
          <a:xfrm rot="5400000">
            <a:off x="7203868" y="2224620"/>
            <a:ext cx="740420" cy="1367553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églalap 28"/>
          <p:cNvSpPr/>
          <p:nvPr/>
        </p:nvSpPr>
        <p:spPr>
          <a:xfrm>
            <a:off x="6269978" y="3278606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Login Flow</a:t>
            </a:r>
            <a:endParaRPr lang="hu-HU" sz="800"/>
          </a:p>
        </p:txBody>
      </p:sp>
      <p:sp>
        <p:nvSpPr>
          <p:cNvPr id="11" name="Téglalap 10"/>
          <p:cNvSpPr/>
          <p:nvPr/>
        </p:nvSpPr>
        <p:spPr>
          <a:xfrm>
            <a:off x="6269978" y="3594199"/>
            <a:ext cx="1240646" cy="5178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Facade</a:t>
            </a:r>
            <a:endParaRPr lang="hu-HU">
              <a:solidFill>
                <a:srgbClr val="464547"/>
              </a:solidFill>
            </a:endParaRPr>
          </a:p>
        </p:txBody>
      </p:sp>
      <p:cxnSp>
        <p:nvCxnSpPr>
          <p:cNvPr id="44" name="Egyenes összekötő 43"/>
          <p:cNvCxnSpPr>
            <a:stCxn id="25" idx="2"/>
          </p:cNvCxnSpPr>
          <p:nvPr/>
        </p:nvCxnSpPr>
        <p:spPr>
          <a:xfrm>
            <a:off x="6890301" y="2538187"/>
            <a:ext cx="1" cy="740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45"/>
          <p:cNvCxnSpPr>
            <a:stCxn id="11" idx="1"/>
            <a:endCxn id="4" idx="3"/>
          </p:cNvCxnSpPr>
          <p:nvPr/>
        </p:nvCxnSpPr>
        <p:spPr>
          <a:xfrm flipH="1" flipV="1">
            <a:off x="4378874" y="3851799"/>
            <a:ext cx="1891104" cy="134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7" descr="E:\Dokumentumok\EPAM\Assets\All\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églalap 28"/>
          <p:cNvSpPr/>
          <p:nvPr/>
        </p:nvSpPr>
        <p:spPr>
          <a:xfrm>
            <a:off x="4137060" y="889896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Téglalap 29"/>
          <p:cNvSpPr/>
          <p:nvPr/>
        </p:nvSpPr>
        <p:spPr>
          <a:xfrm>
            <a:off x="4092554" y="930348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Test layer</a:t>
            </a:r>
            <a:endParaRPr lang="hu-HU"/>
          </a:p>
        </p:txBody>
      </p:sp>
      <p:sp>
        <p:nvSpPr>
          <p:cNvPr id="31" name="Téglalap 30"/>
          <p:cNvSpPr/>
          <p:nvPr/>
        </p:nvSpPr>
        <p:spPr>
          <a:xfrm>
            <a:off x="4200448" y="1386206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Téglalap 31"/>
          <p:cNvSpPr/>
          <p:nvPr/>
        </p:nvSpPr>
        <p:spPr>
          <a:xfrm>
            <a:off x="4200448" y="1386205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#1</a:t>
            </a:r>
            <a:endParaRPr lang="hu-HU" sz="800"/>
          </a:p>
        </p:txBody>
      </p:sp>
      <p:sp>
        <p:nvSpPr>
          <p:cNvPr id="33" name="Téglalap 32"/>
          <p:cNvSpPr/>
          <p:nvPr/>
        </p:nvSpPr>
        <p:spPr>
          <a:xfrm>
            <a:off x="6943647" y="1386205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Téglalap 33"/>
          <p:cNvSpPr/>
          <p:nvPr/>
        </p:nvSpPr>
        <p:spPr>
          <a:xfrm>
            <a:off x="6943647" y="1386204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#N</a:t>
            </a:r>
            <a:endParaRPr lang="hu-HU" sz="800"/>
          </a:p>
        </p:txBody>
      </p:sp>
      <p:sp>
        <p:nvSpPr>
          <p:cNvPr id="35" name="Téglalap 34"/>
          <p:cNvSpPr/>
          <p:nvPr/>
        </p:nvSpPr>
        <p:spPr>
          <a:xfrm>
            <a:off x="5576094" y="1386206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Téglalap 35"/>
          <p:cNvSpPr/>
          <p:nvPr/>
        </p:nvSpPr>
        <p:spPr>
          <a:xfrm>
            <a:off x="5576094" y="1386205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#2</a:t>
            </a:r>
            <a:endParaRPr lang="hu-HU" sz="80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Framework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Layers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23" name="Téglalap 22"/>
          <p:cNvSpPr/>
          <p:nvPr/>
        </p:nvSpPr>
        <p:spPr>
          <a:xfrm>
            <a:off x="2427400" y="1975661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églalap 23"/>
          <p:cNvSpPr/>
          <p:nvPr/>
        </p:nvSpPr>
        <p:spPr>
          <a:xfrm>
            <a:off x="2382894" y="2016113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Inter layer</a:t>
            </a:r>
            <a:endParaRPr lang="hu-HU"/>
          </a:p>
        </p:txBody>
      </p:sp>
      <p:sp>
        <p:nvSpPr>
          <p:cNvPr id="25" name="Téglalap 24"/>
          <p:cNvSpPr/>
          <p:nvPr/>
        </p:nvSpPr>
        <p:spPr>
          <a:xfrm>
            <a:off x="3162427" y="2471972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 25"/>
          <p:cNvSpPr/>
          <p:nvPr/>
        </p:nvSpPr>
        <p:spPr>
          <a:xfrm>
            <a:off x="3162427" y="2471971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Flow Models</a:t>
            </a:r>
            <a:endParaRPr lang="hu-HU" sz="800"/>
          </a:p>
        </p:txBody>
      </p:sp>
      <p:sp>
        <p:nvSpPr>
          <p:cNvPr id="27" name="Téglalap 26"/>
          <p:cNvSpPr/>
          <p:nvPr/>
        </p:nvSpPr>
        <p:spPr>
          <a:xfrm>
            <a:off x="4538073" y="2471972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 27"/>
          <p:cNvSpPr/>
          <p:nvPr/>
        </p:nvSpPr>
        <p:spPr>
          <a:xfrm>
            <a:off x="4538073" y="2471971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Structure Models</a:t>
            </a:r>
            <a:endParaRPr lang="hu-HU" sz="800"/>
          </a:p>
        </p:txBody>
      </p:sp>
      <p:sp>
        <p:nvSpPr>
          <p:cNvPr id="15" name="Téglalap 14"/>
          <p:cNvSpPr/>
          <p:nvPr/>
        </p:nvSpPr>
        <p:spPr>
          <a:xfrm>
            <a:off x="663777" y="3060074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619271" y="3100526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Core layer</a:t>
            </a:r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727165" y="3556384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/>
          <p:cNvSpPr/>
          <p:nvPr/>
        </p:nvSpPr>
        <p:spPr>
          <a:xfrm>
            <a:off x="727165" y="3556383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Base Test</a:t>
            </a:r>
            <a:endParaRPr lang="hu-HU" sz="800"/>
          </a:p>
        </p:txBody>
      </p:sp>
      <p:sp>
        <p:nvSpPr>
          <p:cNvPr id="19" name="Téglalap 18"/>
          <p:cNvSpPr/>
          <p:nvPr/>
        </p:nvSpPr>
        <p:spPr>
          <a:xfrm>
            <a:off x="3470364" y="3556383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/>
          <p:cNvSpPr/>
          <p:nvPr/>
        </p:nvSpPr>
        <p:spPr>
          <a:xfrm>
            <a:off x="3470364" y="3556382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/>
              <a:t>Additional Libraries</a:t>
            </a:r>
            <a:endParaRPr lang="hu-HU" sz="800" dirty="0"/>
          </a:p>
        </p:txBody>
      </p:sp>
      <p:sp>
        <p:nvSpPr>
          <p:cNvPr id="21" name="Téglalap 20"/>
          <p:cNvSpPr/>
          <p:nvPr/>
        </p:nvSpPr>
        <p:spPr>
          <a:xfrm>
            <a:off x="2102811" y="3556384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 21"/>
          <p:cNvSpPr/>
          <p:nvPr/>
        </p:nvSpPr>
        <p:spPr>
          <a:xfrm>
            <a:off x="2102811" y="3556383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dirty="0" smtClean="0"/>
              <a:t>Project Common Library</a:t>
            </a:r>
            <a:endParaRPr lang="hu-HU" sz="800" dirty="0"/>
          </a:p>
        </p:txBody>
      </p:sp>
      <p:pic>
        <p:nvPicPr>
          <p:cNvPr id="37" name="Picture 7" descr="E:\Dokumentumok\EPAM\Assets\All\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394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Framework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Layers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529" y="1273472"/>
            <a:ext cx="4003997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BaseTest: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No application dependency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Basic functionality with base tool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Any project may use it</a:t>
            </a:r>
          </a:p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Common: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Project dependent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Domain specific functionality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Only project related apps may use it</a:t>
            </a:r>
          </a:p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Additional libraries: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Solution dependent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Solution specific functionality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Example: sensor mocks, parsers, loggers etc.</a:t>
            </a:r>
            <a:endParaRPr lang="hu-HU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4702356" y="2062049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657850" y="2102501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Core layer</a:t>
            </a:r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4765744" y="2558359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4765744" y="2558358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Base Test</a:t>
            </a:r>
            <a:endParaRPr lang="hu-HU" sz="800"/>
          </a:p>
        </p:txBody>
      </p:sp>
      <p:sp>
        <p:nvSpPr>
          <p:cNvPr id="18" name="Téglalap 17"/>
          <p:cNvSpPr/>
          <p:nvPr/>
        </p:nvSpPr>
        <p:spPr>
          <a:xfrm>
            <a:off x="7508943" y="2558358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/>
          <p:cNvSpPr/>
          <p:nvPr/>
        </p:nvSpPr>
        <p:spPr>
          <a:xfrm>
            <a:off x="7508943" y="2558357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Additional Libraries</a:t>
            </a:r>
            <a:endParaRPr lang="hu-HU" sz="800"/>
          </a:p>
        </p:txBody>
      </p:sp>
      <p:sp>
        <p:nvSpPr>
          <p:cNvPr id="20" name="Téglalap 19"/>
          <p:cNvSpPr/>
          <p:nvPr/>
        </p:nvSpPr>
        <p:spPr>
          <a:xfrm>
            <a:off x="6141390" y="2558359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/>
          <p:cNvSpPr/>
          <p:nvPr/>
        </p:nvSpPr>
        <p:spPr>
          <a:xfrm>
            <a:off x="6141390" y="2558358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Project Common Library</a:t>
            </a:r>
            <a:endParaRPr lang="hu-HU" sz="800"/>
          </a:p>
        </p:txBody>
      </p:sp>
      <p:pic>
        <p:nvPicPr>
          <p:cNvPr id="13" name="Picture 7" descr="E:\Dokumentumok\EPAM\Assets\All\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2984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Framework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Layers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530" y="1273472"/>
            <a:ext cx="3720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Structure Models: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Each screen has their own dedicated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Only element locators and screen specific properties are stored in these models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No user actions are to be implemented!</a:t>
            </a:r>
          </a:p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Flow Models: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The service provider facades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Test scripts call all the methods from these models as the test steps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All user flows are stored in these models</a:t>
            </a:r>
          </a:p>
        </p:txBody>
      </p:sp>
      <p:sp>
        <p:nvSpPr>
          <p:cNvPr id="14" name="Téglalap 13"/>
          <p:cNvSpPr/>
          <p:nvPr/>
        </p:nvSpPr>
        <p:spPr>
          <a:xfrm>
            <a:off x="4702356" y="2062049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657850" y="2102501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Inter layer</a:t>
            </a:r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5437383" y="2558360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5437383" y="2558359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Flow Models</a:t>
            </a:r>
            <a:endParaRPr lang="hu-HU" sz="800"/>
          </a:p>
        </p:txBody>
      </p:sp>
      <p:sp>
        <p:nvSpPr>
          <p:cNvPr id="20" name="Téglalap 19"/>
          <p:cNvSpPr/>
          <p:nvPr/>
        </p:nvSpPr>
        <p:spPr>
          <a:xfrm>
            <a:off x="6813029" y="2558360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/>
          <p:cNvSpPr/>
          <p:nvPr/>
        </p:nvSpPr>
        <p:spPr>
          <a:xfrm>
            <a:off x="6813029" y="2558359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Structure Models</a:t>
            </a:r>
            <a:endParaRPr lang="hu-HU" sz="800"/>
          </a:p>
        </p:txBody>
      </p:sp>
      <p:pic>
        <p:nvPicPr>
          <p:cNvPr id="11" name="Picture 7" descr="E:\Dokumentumok\EPAM\Assets\All\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28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Tri-Layer</a:t>
            </a:r>
            <a:r>
              <a:rPr lang="hu-HU" dirty="0" smtClean="0"/>
              <a:t> Framework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Framework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Layers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530" y="1273472"/>
            <a:ext cx="3720776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b="1" u="sng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Test scripts: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Runnable test scripts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Implementations of all the ”ready-to-automate” processed test cases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Each test step shall directly be called from facades provided by the flow models</a:t>
            </a:r>
            <a:endParaRPr lang="hu-HU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4702356" y="2062049"/>
            <a:ext cx="4110754" cy="1594131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/>
          <p:cNvSpPr/>
          <p:nvPr/>
        </p:nvSpPr>
        <p:spPr>
          <a:xfrm>
            <a:off x="4657850" y="2102501"/>
            <a:ext cx="4199766" cy="29131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mtClean="0"/>
              <a:t>Test layer</a:t>
            </a:r>
            <a:endParaRPr lang="hu-HU"/>
          </a:p>
        </p:txBody>
      </p:sp>
      <p:sp>
        <p:nvSpPr>
          <p:cNvPr id="16" name="Téglalap 15"/>
          <p:cNvSpPr/>
          <p:nvPr/>
        </p:nvSpPr>
        <p:spPr>
          <a:xfrm>
            <a:off x="4765744" y="2558359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/>
          <p:cNvSpPr/>
          <p:nvPr/>
        </p:nvSpPr>
        <p:spPr>
          <a:xfrm>
            <a:off x="4765744" y="2558358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#1</a:t>
            </a:r>
            <a:endParaRPr lang="hu-HU" sz="800"/>
          </a:p>
        </p:txBody>
      </p:sp>
      <p:sp>
        <p:nvSpPr>
          <p:cNvPr id="18" name="Téglalap 17"/>
          <p:cNvSpPr/>
          <p:nvPr/>
        </p:nvSpPr>
        <p:spPr>
          <a:xfrm>
            <a:off x="7508943" y="2558358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 18"/>
          <p:cNvSpPr/>
          <p:nvPr/>
        </p:nvSpPr>
        <p:spPr>
          <a:xfrm>
            <a:off x="7508943" y="2558357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#N</a:t>
            </a:r>
            <a:endParaRPr lang="hu-HU" sz="800"/>
          </a:p>
        </p:txBody>
      </p:sp>
      <p:sp>
        <p:nvSpPr>
          <p:cNvPr id="20" name="Téglalap 19"/>
          <p:cNvSpPr/>
          <p:nvPr/>
        </p:nvSpPr>
        <p:spPr>
          <a:xfrm>
            <a:off x="6141390" y="2558359"/>
            <a:ext cx="1240646" cy="8334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/>
          <p:cNvSpPr/>
          <p:nvPr/>
        </p:nvSpPr>
        <p:spPr>
          <a:xfrm>
            <a:off x="6141390" y="2558358"/>
            <a:ext cx="1240646" cy="315591"/>
          </a:xfrm>
          <a:prstGeom prst="rect">
            <a:avLst/>
          </a:prstGeom>
          <a:solidFill>
            <a:srgbClr val="2FC2D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800" smtClean="0"/>
              <a:t>Test #2</a:t>
            </a:r>
            <a:endParaRPr lang="hu-HU" sz="800"/>
          </a:p>
        </p:txBody>
      </p:sp>
      <p:pic>
        <p:nvPicPr>
          <p:cNvPr id="13" name="Picture 7" descr="E:\Dokumentumok\EPAM\Assets\All\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54" y="186267"/>
            <a:ext cx="357078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8421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helye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774862" cy="647100"/>
          </a:xfrm>
        </p:spPr>
        <p:txBody>
          <a:bodyPr/>
          <a:lstStyle/>
          <a:p>
            <a:r>
              <a:rPr lang="hu-HU" smtClean="0"/>
              <a:t>PATTERN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2199000" cy="647100"/>
          </a:xfrm>
        </p:spPr>
        <p:txBody>
          <a:bodyPr/>
          <a:lstStyle/>
          <a:p>
            <a:r>
              <a:rPr lang="hu-HU" smtClean="0"/>
              <a:t>MODEL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804020" cy="647100"/>
          </a:xfrm>
        </p:spPr>
        <p:txBody>
          <a:bodyPr/>
          <a:lstStyle/>
          <a:p>
            <a:r>
              <a:rPr lang="hu-HU" smtClean="0">
                <a:latin typeface="Arial Black" panose="020B0A04020102020204" pitchFamily="34" charset="0"/>
              </a:rPr>
              <a:t>FLOW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2287421" cy="284693"/>
          </a:xfrm>
        </p:spPr>
        <p:txBody>
          <a:bodyPr/>
          <a:lstStyle/>
          <a:p>
            <a:r>
              <a:rPr lang="hu-HU" dirty="0" smtClean="0"/>
              <a:t>4</a:t>
            </a:r>
            <a:r>
              <a:rPr lang="hu-HU" smtClean="0"/>
              <a:t>. Flow Model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699516"/>
            <a:ext cx="4563533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Page </a:t>
            </a: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Object Model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UI </a:t>
            </a:r>
            <a:r>
              <a:rPr lang="hu-HU" dirty="0" err="1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reas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that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your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tests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interact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with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Modeled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objects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within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the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test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code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Separate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page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models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Both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structure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and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user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interactions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are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stored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in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the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same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class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Reduces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duplicated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code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/>
          </p:nvPr>
        </p:nvGraphicFramePr>
        <p:xfrm>
          <a:off x="533400" y="3443817"/>
          <a:ext cx="544406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88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Buttons</a:t>
                      </a:r>
                      <a:endParaRPr lang="hu-HU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Textfields</a:t>
                      </a:r>
                      <a:endParaRPr lang="hu-HU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Edittexts</a:t>
                      </a:r>
                      <a:endParaRPr lang="hu-HU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Images</a:t>
                      </a:r>
                      <a:endParaRPr lang="hu-HU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mtClean="0"/>
                        <a:t>Pickers...</a:t>
                      </a:r>
                      <a:endParaRPr lang="hu-HU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Dokumentumok\EPAM\Publications\Tri-Layer Testing Framework\Images\epam_sec_app_stor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49" y="880533"/>
            <a:ext cx="2171004" cy="385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88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54" descr="palinqa_fullr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355" y="311505"/>
            <a:ext cx="5522555" cy="14590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90093" y="3355128"/>
            <a:ext cx="4223198" cy="160078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b="1" dirty="0" smtClean="0">
                <a:latin typeface="Source Sans Pro" panose="020B0503030403020204" pitchFamily="34" charset="0"/>
              </a:rPr>
              <a:t>Péter Földházi </a:t>
            </a:r>
            <a:r>
              <a:rPr lang="hu-HU" b="1" dirty="0" err="1" smtClean="0">
                <a:latin typeface="Source Sans Pro" panose="020B0503030403020204" pitchFamily="34" charset="0"/>
              </a:rPr>
              <a:t>Jr</a:t>
            </a:r>
            <a:r>
              <a:rPr lang="hu-HU" b="1" dirty="0" smtClean="0">
                <a:latin typeface="Source Sans Pro" panose="020B0503030403020204" pitchFamily="34" charset="0"/>
              </a:rPr>
              <a:t>.</a:t>
            </a:r>
          </a:p>
          <a:p>
            <a:pPr marL="0" indent="0">
              <a:buNone/>
            </a:pPr>
            <a:r>
              <a:rPr lang="hu-HU" smtClean="0">
                <a:latin typeface="Source Sans Pro" panose="020B0503030403020204" pitchFamily="34" charset="0"/>
                <a:hlinkClick r:id="rId4"/>
              </a:rPr>
              <a:t>peter_foldhazi@epam.com</a:t>
            </a:r>
            <a:endParaRPr lang="hu-HU" smtClean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r>
              <a:rPr lang="hu-HU" smtClean="0">
                <a:latin typeface="Source Sans Pro" panose="020B0503030403020204" pitchFamily="34" charset="0"/>
              </a:rPr>
              <a:t>Lead Software Test Automation Engineer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48206" y="1753221"/>
            <a:ext cx="4776854" cy="144319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4000" b="1" dirty="0" err="1" smtClean="0">
                <a:latin typeface="Oswald Regular" panose="02000503000000000000" pitchFamily="2" charset="0"/>
              </a:rPr>
              <a:t>Tri-Layer</a:t>
            </a:r>
            <a:r>
              <a:rPr lang="hu-HU" sz="4000" b="1" dirty="0" smtClean="0">
                <a:latin typeface="Oswald Regular" panose="02000503000000000000" pitchFamily="2" charset="0"/>
              </a:rPr>
              <a:t> Testing Framework</a:t>
            </a:r>
            <a:endParaRPr lang="en-US" sz="4000" b="1" dirty="0">
              <a:latin typeface="Oswald Regular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9" y="503229"/>
            <a:ext cx="2045983" cy="80152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72" y="1395472"/>
            <a:ext cx="1946249" cy="192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92" y="120364"/>
            <a:ext cx="3158359" cy="2368769"/>
          </a:xfrm>
          <a:prstGeom prst="rect">
            <a:avLst/>
          </a:prstGeom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1" y="120364"/>
            <a:ext cx="3155433" cy="1847243"/>
          </a:xfrm>
          <a:prstGeom prst="rect">
            <a:avLst/>
          </a:prstGeom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496" y="2564525"/>
            <a:ext cx="1196455" cy="2127031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629" y="2564525"/>
            <a:ext cx="2682199" cy="2127031"/>
          </a:xfrm>
          <a:prstGeom prst="rect">
            <a:avLst/>
          </a:prstGeom>
        </p:spPr>
      </p:pic>
      <p:pic>
        <p:nvPicPr>
          <p:cNvPr id="19" name="Kép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4" y="1989540"/>
            <a:ext cx="4072113" cy="2702016"/>
          </a:xfrm>
          <a:prstGeom prst="rect">
            <a:avLst/>
          </a:prstGeom>
        </p:spPr>
      </p:pic>
      <p:pic>
        <p:nvPicPr>
          <p:cNvPr id="20" name="Kép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4" y="120364"/>
            <a:ext cx="2462990" cy="18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3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75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Flow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Model</a:t>
            </a: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54862" y="833739"/>
            <a:ext cx="2502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mtClean="0"/>
              <a:t>- Click </a:t>
            </a:r>
            <a:r>
              <a:rPr lang="hu-HU" err="1" smtClean="0"/>
              <a:t>Username</a:t>
            </a:r>
            <a:r>
              <a:rPr lang="hu-HU" smtClean="0"/>
              <a:t> Edittext</a:t>
            </a:r>
            <a:endParaRPr lang="hu-HU" dirty="0"/>
          </a:p>
          <a:p>
            <a:r>
              <a:rPr lang="hu-HU" smtClean="0"/>
              <a:t>- Type Username</a:t>
            </a:r>
          </a:p>
          <a:p>
            <a:r>
              <a:rPr lang="hu-HU"/>
              <a:t>-</a:t>
            </a:r>
            <a:r>
              <a:rPr lang="hu-HU" smtClean="0"/>
              <a:t> Click Password Edittext</a:t>
            </a:r>
          </a:p>
          <a:p>
            <a:r>
              <a:rPr lang="hu-HU"/>
              <a:t>-</a:t>
            </a:r>
            <a:r>
              <a:rPr lang="hu-HU" smtClean="0"/>
              <a:t> Type Password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34894" y="3821896"/>
            <a:ext cx="2072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Click</a:t>
            </a:r>
            <a:r>
              <a:rPr lang="hu-HU" dirty="0" smtClean="0"/>
              <a:t> </a:t>
            </a:r>
            <a:r>
              <a:rPr lang="hu-HU" dirty="0" err="1" smtClean="0"/>
              <a:t>Logout</a:t>
            </a:r>
            <a:r>
              <a:rPr lang="hu-HU" dirty="0" smtClean="0"/>
              <a:t> </a:t>
            </a:r>
            <a:r>
              <a:rPr lang="hu-HU" dirty="0" err="1" smtClean="0"/>
              <a:t>Button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22932" y="2966946"/>
            <a:ext cx="1433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Click Continue Button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50329" y="1567104"/>
            <a:ext cx="135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 smtClean="0"/>
              <a:t>Click</a:t>
            </a:r>
            <a:r>
              <a:rPr lang="hu-HU" dirty="0" smtClean="0"/>
              <a:t> Login </a:t>
            </a:r>
            <a:r>
              <a:rPr lang="hu-HU" dirty="0" err="1" smtClean="0"/>
              <a:t>Button</a:t>
            </a:r>
            <a:endParaRPr lang="en-US" dirty="0"/>
          </a:p>
        </p:txBody>
      </p:sp>
      <p:sp>
        <p:nvSpPr>
          <p:cNvPr id="4" name="Lekerekített téglalap 3"/>
          <p:cNvSpPr/>
          <p:nvPr/>
        </p:nvSpPr>
        <p:spPr>
          <a:xfrm>
            <a:off x="1019461" y="1787847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Main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sp>
        <p:nvSpPr>
          <p:cNvPr id="14" name="Lekerekített téglalap 13"/>
          <p:cNvSpPr/>
          <p:nvPr/>
        </p:nvSpPr>
        <p:spPr>
          <a:xfrm>
            <a:off x="3807498" y="1787846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Login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sp>
        <p:nvSpPr>
          <p:cNvPr id="15" name="Lekerekített téglalap 14"/>
          <p:cNvSpPr/>
          <p:nvPr/>
        </p:nvSpPr>
        <p:spPr>
          <a:xfrm>
            <a:off x="3807497" y="3590080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Profile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cxnSp>
        <p:nvCxnSpPr>
          <p:cNvPr id="17" name="Egyenes összekötő nyíllal 16"/>
          <p:cNvCxnSpPr/>
          <p:nvPr/>
        </p:nvCxnSpPr>
        <p:spPr>
          <a:xfrm flipV="1">
            <a:off x="2450328" y="2090323"/>
            <a:ext cx="13571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Egyenes összekötő nyíllal 18"/>
          <p:cNvCxnSpPr>
            <a:stCxn id="14" idx="2"/>
          </p:cNvCxnSpPr>
          <p:nvPr/>
        </p:nvCxnSpPr>
        <p:spPr>
          <a:xfrm flipH="1">
            <a:off x="4522931" y="2867033"/>
            <a:ext cx="1" cy="723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zögletes összekötő 20"/>
          <p:cNvCxnSpPr>
            <a:stCxn id="15" idx="1"/>
            <a:endCxn id="4" idx="2"/>
          </p:cNvCxnSpPr>
          <p:nvPr/>
        </p:nvCxnSpPr>
        <p:spPr>
          <a:xfrm rot="10800000">
            <a:off x="1734895" y="2867034"/>
            <a:ext cx="2072602" cy="12626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2450327" y="2608801"/>
            <a:ext cx="13571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2"/>
          <p:cNvSpPr txBox="1"/>
          <p:nvPr/>
        </p:nvSpPr>
        <p:spPr>
          <a:xfrm>
            <a:off x="2450327" y="2641153"/>
            <a:ext cx="135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err="1" smtClean="0"/>
              <a:t>Click</a:t>
            </a:r>
            <a:r>
              <a:rPr lang="hu-HU" smtClean="0"/>
              <a:t> Back </a:t>
            </a:r>
            <a:r>
              <a:rPr lang="hu-HU" dirty="0" err="1" smtClean="0"/>
              <a:t>Button</a:t>
            </a:r>
            <a:endParaRPr lang="en-US" dirty="0"/>
          </a:p>
        </p:txBody>
      </p:sp>
      <p:cxnSp>
        <p:nvCxnSpPr>
          <p:cNvPr id="42" name="Szögletes összekötő 41"/>
          <p:cNvCxnSpPr/>
          <p:nvPr/>
        </p:nvCxnSpPr>
        <p:spPr>
          <a:xfrm rot="10800000">
            <a:off x="4158479" y="1258444"/>
            <a:ext cx="696383" cy="529402"/>
          </a:xfrm>
          <a:prstGeom prst="bentConnector3">
            <a:avLst>
              <a:gd name="adj1" fmla="val 15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gyenes összekötő nyíllal 48"/>
          <p:cNvCxnSpPr/>
          <p:nvPr/>
        </p:nvCxnSpPr>
        <p:spPr>
          <a:xfrm>
            <a:off x="4158479" y="1258443"/>
            <a:ext cx="0" cy="5294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zögletes összekötő 49"/>
          <p:cNvCxnSpPr/>
          <p:nvPr/>
        </p:nvCxnSpPr>
        <p:spPr>
          <a:xfrm flipV="1">
            <a:off x="5239647" y="3864973"/>
            <a:ext cx="563481" cy="554643"/>
          </a:xfrm>
          <a:prstGeom prst="bentConnector3">
            <a:avLst>
              <a:gd name="adj1" fmla="val 1040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Egyenes összekötő nyíllal 53"/>
          <p:cNvCxnSpPr/>
          <p:nvPr/>
        </p:nvCxnSpPr>
        <p:spPr>
          <a:xfrm flipH="1">
            <a:off x="5239647" y="3864973"/>
            <a:ext cx="5634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9"/>
          <p:cNvSpPr txBox="1"/>
          <p:nvPr/>
        </p:nvSpPr>
        <p:spPr>
          <a:xfrm>
            <a:off x="5803128" y="3652621"/>
            <a:ext cx="2285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mtClean="0"/>
              <a:t>- Edit Profile</a:t>
            </a:r>
          </a:p>
          <a:p>
            <a:r>
              <a:rPr lang="hu-HU" smtClean="0"/>
              <a:t>- Click Username Edittext</a:t>
            </a:r>
          </a:p>
          <a:p>
            <a:r>
              <a:rPr lang="hu-HU" smtClean="0"/>
              <a:t>- Type Username</a:t>
            </a:r>
          </a:p>
          <a:p>
            <a:r>
              <a:rPr lang="hu-HU" smtClean="0"/>
              <a:t>- Click Cancel button</a:t>
            </a:r>
            <a:endParaRPr lang="en-US" dirty="0"/>
          </a:p>
        </p:txBody>
      </p:sp>
      <p:pic>
        <p:nvPicPr>
          <p:cNvPr id="23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3"/>
          <p:cNvSpPr txBox="1"/>
          <p:nvPr/>
        </p:nvSpPr>
        <p:spPr>
          <a:xfrm>
            <a:off x="1019461" y="2976730"/>
            <a:ext cx="2385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TitleText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SummaryText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DateText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LocationText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BackgroundImage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b="1" smtClean="0">
                <a:solidFill>
                  <a:srgbClr val="C00000"/>
                </a:solidFill>
              </a:rPr>
              <a:t>LoginButton??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hu-HU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3"/>
          <p:cNvSpPr txBox="1"/>
          <p:nvPr/>
        </p:nvSpPr>
        <p:spPr>
          <a:xfrm>
            <a:off x="3807497" y="2966946"/>
            <a:ext cx="23857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UsernameEdittext</a:t>
            </a:r>
            <a:endParaRPr lang="hu-H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PasswordEdittext</a:t>
            </a:r>
            <a:endParaRPr lang="hu-H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ShowPasswordToggle</a:t>
            </a:r>
            <a:endParaRPr lang="hu-H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LoginButton</a:t>
            </a:r>
            <a:endParaRPr lang="hu-HU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rgbClr val="C00000"/>
                </a:solidFill>
              </a:rPr>
              <a:t>BackButton</a:t>
            </a:r>
            <a:r>
              <a:rPr lang="hu-HU" b="1" dirty="0" smtClean="0">
                <a:solidFill>
                  <a:srgbClr val="C00000"/>
                </a:solidFill>
              </a:rPr>
              <a:t>??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"/>
          <p:cNvSpPr txBox="1"/>
          <p:nvPr/>
        </p:nvSpPr>
        <p:spPr>
          <a:xfrm>
            <a:off x="6595534" y="2970081"/>
            <a:ext cx="2385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FullnameText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CompanyText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PositionText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smtClean="0"/>
              <a:t>PortfolioText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u-HU" b="1" smtClean="0">
                <a:solidFill>
                  <a:srgbClr val="C00000"/>
                </a:solidFill>
              </a:rPr>
              <a:t>LogoutButton??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0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8.33076E-8 L 0.3092 -0.34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1" y="-17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 animBg="1"/>
      <p:bldP spid="25" grpId="0"/>
      <p:bldP spid="59" grpId="0"/>
      <p:bldP spid="29" grpId="0"/>
      <p:bldP spid="30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5114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Flow </a:t>
            </a:r>
            <a:r>
              <a:rPr lang="hu-HU" sz="200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Model</a:t>
            </a: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 Design with Widgets/Pop-ups</a:t>
            </a:r>
            <a:endParaRPr lang="hu-HU" sz="2000" dirty="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4382" y="3589007"/>
            <a:ext cx="135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Login Button</a:t>
            </a:r>
            <a:endParaRPr lang="en-US" dirty="0"/>
          </a:p>
        </p:txBody>
      </p:sp>
      <p:sp>
        <p:nvSpPr>
          <p:cNvPr id="4" name="Lekerekített téglalap 3"/>
          <p:cNvSpPr/>
          <p:nvPr/>
        </p:nvSpPr>
        <p:spPr>
          <a:xfrm>
            <a:off x="448733" y="1787846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Main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sp>
        <p:nvSpPr>
          <p:cNvPr id="14" name="Lekerekített téglalap 13"/>
          <p:cNvSpPr/>
          <p:nvPr/>
        </p:nvSpPr>
        <p:spPr>
          <a:xfrm>
            <a:off x="6031551" y="3590080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Login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sp>
        <p:nvSpPr>
          <p:cNvPr id="15" name="Lekerekített téglalap 14"/>
          <p:cNvSpPr/>
          <p:nvPr/>
        </p:nvSpPr>
        <p:spPr>
          <a:xfrm>
            <a:off x="3236769" y="3590079"/>
            <a:ext cx="1430867" cy="1079187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dirty="0" smtClean="0">
                <a:solidFill>
                  <a:srgbClr val="464547"/>
                </a:solidFill>
              </a:rPr>
              <a:t>Profile Screen</a:t>
            </a:r>
            <a:endParaRPr lang="hu-HU" sz="2400" dirty="0">
              <a:solidFill>
                <a:srgbClr val="464547"/>
              </a:solidFill>
            </a:endParaRPr>
          </a:p>
        </p:txBody>
      </p:sp>
      <p:cxnSp>
        <p:nvCxnSpPr>
          <p:cNvPr id="17" name="Egyenes összekötő nyíllal 16"/>
          <p:cNvCxnSpPr/>
          <p:nvPr/>
        </p:nvCxnSpPr>
        <p:spPr>
          <a:xfrm flipV="1">
            <a:off x="1879600" y="2090322"/>
            <a:ext cx="13571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1879599" y="2608800"/>
            <a:ext cx="13571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zögletes összekötő 49"/>
          <p:cNvCxnSpPr/>
          <p:nvPr/>
        </p:nvCxnSpPr>
        <p:spPr>
          <a:xfrm flipV="1">
            <a:off x="7462418" y="3879332"/>
            <a:ext cx="563481" cy="554643"/>
          </a:xfrm>
          <a:prstGeom prst="bentConnector3">
            <a:avLst>
              <a:gd name="adj1" fmla="val 1040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Egyenes összekötő nyíllal 53"/>
          <p:cNvCxnSpPr/>
          <p:nvPr/>
        </p:nvCxnSpPr>
        <p:spPr>
          <a:xfrm flipH="1">
            <a:off x="7462418" y="3879332"/>
            <a:ext cx="5634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ekerekített téglalap 23"/>
          <p:cNvSpPr/>
          <p:nvPr/>
        </p:nvSpPr>
        <p:spPr>
          <a:xfrm>
            <a:off x="3243514" y="1793385"/>
            <a:ext cx="1430867" cy="1079187"/>
          </a:xfrm>
          <a:prstGeom prst="roundRect">
            <a:avLst/>
          </a:prstGeom>
          <a:solidFill>
            <a:srgbClr val="97D7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smtClean="0">
                <a:solidFill>
                  <a:srgbClr val="464547"/>
                </a:solidFill>
              </a:rPr>
              <a:t>Toolbar Widget</a:t>
            </a:r>
            <a:endParaRPr lang="hu-HU" sz="2400" dirty="0">
              <a:solidFill>
                <a:srgbClr val="464547"/>
              </a:solidFill>
            </a:endParaRPr>
          </a:p>
        </p:txBody>
      </p:sp>
      <p:sp>
        <p:nvSpPr>
          <p:cNvPr id="26" name="Lekerekített téglalap 25"/>
          <p:cNvSpPr/>
          <p:nvPr/>
        </p:nvSpPr>
        <p:spPr>
          <a:xfrm>
            <a:off x="6024806" y="1787845"/>
            <a:ext cx="1430867" cy="1079187"/>
          </a:xfrm>
          <a:prstGeom prst="roundRect">
            <a:avLst/>
          </a:prstGeom>
          <a:solidFill>
            <a:srgbClr val="97D7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smtClean="0">
                <a:solidFill>
                  <a:srgbClr val="464547"/>
                </a:solidFill>
              </a:rPr>
              <a:t>Menu Widget</a:t>
            </a:r>
            <a:endParaRPr lang="hu-HU" sz="2400" dirty="0">
              <a:solidFill>
                <a:srgbClr val="464547"/>
              </a:solidFill>
            </a:endParaRPr>
          </a:p>
        </p:txBody>
      </p:sp>
      <p:cxnSp>
        <p:nvCxnSpPr>
          <p:cNvPr id="27" name="Egyenes összekötő nyíllal 26"/>
          <p:cNvCxnSpPr/>
          <p:nvPr/>
        </p:nvCxnSpPr>
        <p:spPr>
          <a:xfrm flipV="1">
            <a:off x="4667636" y="2090321"/>
            <a:ext cx="1357170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nyíllal 28"/>
          <p:cNvCxnSpPr/>
          <p:nvPr/>
        </p:nvCxnSpPr>
        <p:spPr>
          <a:xfrm flipV="1">
            <a:off x="3221270" y="2090324"/>
            <a:ext cx="1453111" cy="1"/>
          </a:xfrm>
          <a:prstGeom prst="straightConnector1">
            <a:avLst/>
          </a:prstGeom>
          <a:ln>
            <a:solidFill>
              <a:schemeClr val="accent1">
                <a:lumMod val="50000"/>
                <a:alpha val="50000"/>
              </a:schemeClr>
            </a:solidFill>
            <a:prstDash val="sysDash"/>
            <a:tailEnd type="arrow"/>
          </a:ln>
          <a:effectLst>
            <a:outerShdw blurRad="40000" dist="20000" dir="5400000" rotWithShape="0">
              <a:srgbClr val="000000">
                <a:alpha val="12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V="1">
            <a:off x="3243514" y="2608799"/>
            <a:ext cx="1453111" cy="1"/>
          </a:xfrm>
          <a:prstGeom prst="straightConnector1">
            <a:avLst/>
          </a:prstGeom>
          <a:ln>
            <a:solidFill>
              <a:schemeClr val="accent1">
                <a:lumMod val="50000"/>
                <a:alpha val="50000"/>
              </a:schemeClr>
            </a:solidFill>
            <a:prstDash val="sysDash"/>
            <a:headEnd type="arrow"/>
            <a:tailEnd type="none"/>
          </a:ln>
          <a:effectLst>
            <a:outerShdw blurRad="40000" dist="20000" dir="5400000" rotWithShape="0">
              <a:srgbClr val="000000">
                <a:alpha val="12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4674381" y="2613930"/>
            <a:ext cx="1357170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12"/>
          <p:cNvSpPr txBox="1"/>
          <p:nvPr/>
        </p:nvSpPr>
        <p:spPr>
          <a:xfrm>
            <a:off x="4696625" y="2635929"/>
            <a:ext cx="138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Side</a:t>
            </a:r>
          </a:p>
          <a:p>
            <a:pPr algn="ctr"/>
            <a:r>
              <a:rPr lang="hu-HU" smtClean="0"/>
              <a:t>Menu </a:t>
            </a:r>
            <a:r>
              <a:rPr lang="hu-HU" dirty="0" err="1" smtClean="0"/>
              <a:t>Button</a:t>
            </a:r>
            <a:endParaRPr lang="en-US" dirty="0"/>
          </a:p>
        </p:txBody>
      </p:sp>
      <p:cxnSp>
        <p:nvCxnSpPr>
          <p:cNvPr id="36" name="Egyenes összekötő nyíllal 35"/>
          <p:cNvCxnSpPr/>
          <p:nvPr/>
        </p:nvCxnSpPr>
        <p:spPr>
          <a:xfrm flipV="1">
            <a:off x="4667636" y="4129671"/>
            <a:ext cx="1357170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>
            <a:stCxn id="14" idx="0"/>
            <a:endCxn id="26" idx="2"/>
          </p:cNvCxnSpPr>
          <p:nvPr/>
        </p:nvCxnSpPr>
        <p:spPr>
          <a:xfrm flipH="1" flipV="1">
            <a:off x="6740240" y="2867032"/>
            <a:ext cx="6745" cy="72304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11"/>
          <p:cNvSpPr txBox="1"/>
          <p:nvPr/>
        </p:nvSpPr>
        <p:spPr>
          <a:xfrm>
            <a:off x="6783833" y="2966946"/>
            <a:ext cx="112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Login Button</a:t>
            </a:r>
            <a:endParaRPr lang="en-US" dirty="0"/>
          </a:p>
        </p:txBody>
      </p:sp>
      <p:sp>
        <p:nvSpPr>
          <p:cNvPr id="41" name="TextBox 12"/>
          <p:cNvSpPr txBox="1"/>
          <p:nvPr/>
        </p:nvSpPr>
        <p:spPr>
          <a:xfrm>
            <a:off x="1865321" y="1567692"/>
            <a:ext cx="1385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Side</a:t>
            </a:r>
          </a:p>
          <a:p>
            <a:pPr algn="ctr"/>
            <a:r>
              <a:rPr lang="hu-HU" smtClean="0"/>
              <a:t>Menu </a:t>
            </a:r>
            <a:r>
              <a:rPr lang="hu-HU" dirty="0" err="1" smtClean="0"/>
              <a:t>Button</a:t>
            </a:r>
            <a:endParaRPr lang="en-US" dirty="0"/>
          </a:p>
        </p:txBody>
      </p:sp>
      <p:cxnSp>
        <p:nvCxnSpPr>
          <p:cNvPr id="43" name="Egyenes összekötő nyíllal 42"/>
          <p:cNvCxnSpPr>
            <a:stCxn id="24" idx="2"/>
            <a:endCxn id="15" idx="0"/>
          </p:cNvCxnSpPr>
          <p:nvPr/>
        </p:nvCxnSpPr>
        <p:spPr>
          <a:xfrm flipH="1">
            <a:off x="3952203" y="2872572"/>
            <a:ext cx="6745" cy="717507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Egyenes összekötő nyíllal 44"/>
          <p:cNvCxnSpPr>
            <a:endCxn id="24" idx="2"/>
          </p:cNvCxnSpPr>
          <p:nvPr/>
        </p:nvCxnSpPr>
        <p:spPr>
          <a:xfrm>
            <a:off x="3958948" y="2608799"/>
            <a:ext cx="0" cy="263773"/>
          </a:xfrm>
          <a:prstGeom prst="straightConnector1">
            <a:avLst/>
          </a:prstGeom>
          <a:ln>
            <a:solidFill>
              <a:schemeClr val="accent1">
                <a:lumMod val="50000"/>
                <a:alpha val="50000"/>
              </a:schemeClr>
            </a:solidFill>
            <a:prstDash val="sysDash"/>
            <a:headEnd type="arrow"/>
            <a:tailEnd type="none"/>
          </a:ln>
          <a:effectLst>
            <a:outerShdw blurRad="40000" dist="20000" dir="5400000" rotWithShape="0">
              <a:srgbClr val="000000">
                <a:alpha val="12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11"/>
          <p:cNvSpPr txBox="1"/>
          <p:nvPr/>
        </p:nvSpPr>
        <p:spPr>
          <a:xfrm>
            <a:off x="2696705" y="3044430"/>
            <a:ext cx="125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Logout Button</a:t>
            </a:r>
            <a:endParaRPr lang="en-US" dirty="0"/>
          </a:p>
        </p:txBody>
      </p:sp>
      <p:sp>
        <p:nvSpPr>
          <p:cNvPr id="52" name="TextBox 11"/>
          <p:cNvSpPr txBox="1"/>
          <p:nvPr/>
        </p:nvSpPr>
        <p:spPr>
          <a:xfrm>
            <a:off x="8025899" y="3885657"/>
            <a:ext cx="1118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Type Credentials</a:t>
            </a:r>
            <a:endParaRPr lang="en-US" dirty="0"/>
          </a:p>
        </p:txBody>
      </p:sp>
      <p:cxnSp>
        <p:nvCxnSpPr>
          <p:cNvPr id="64" name="Egyenes összekötő nyíllal 63"/>
          <p:cNvCxnSpPr/>
          <p:nvPr/>
        </p:nvCxnSpPr>
        <p:spPr>
          <a:xfrm flipH="1">
            <a:off x="2558185" y="3850616"/>
            <a:ext cx="692864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/>
          <p:nvPr/>
        </p:nvCxnSpPr>
        <p:spPr>
          <a:xfrm flipH="1">
            <a:off x="2551046" y="3850616"/>
            <a:ext cx="7139" cy="57706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Egyenes összekötő nyíllal 69"/>
          <p:cNvCxnSpPr/>
          <p:nvPr/>
        </p:nvCxnSpPr>
        <p:spPr>
          <a:xfrm flipH="1">
            <a:off x="2543905" y="4427684"/>
            <a:ext cx="692864" cy="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11"/>
          <p:cNvSpPr txBox="1"/>
          <p:nvPr/>
        </p:nvSpPr>
        <p:spPr>
          <a:xfrm>
            <a:off x="1164166" y="3885657"/>
            <a:ext cx="1394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mtClean="0"/>
              <a:t>Tap Edit Profile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8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752304" cy="4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Example: Framework Layers</a:t>
            </a:r>
            <a:endParaRPr lang="hu-HU" sz="2000" dirty="0" err="1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pic>
        <p:nvPicPr>
          <p:cNvPr id="5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kerekített téglalap 6"/>
          <p:cNvSpPr/>
          <p:nvPr/>
        </p:nvSpPr>
        <p:spPr>
          <a:xfrm>
            <a:off x="5784946" y="2532383"/>
            <a:ext cx="1607238" cy="539593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LoginFlow</a:t>
            </a:r>
            <a:endParaRPr lang="hu-HU" sz="1600" dirty="0">
              <a:solidFill>
                <a:srgbClr val="464547"/>
              </a:solidFill>
            </a:endParaRPr>
          </a:p>
        </p:txBody>
      </p:sp>
      <p:cxnSp>
        <p:nvCxnSpPr>
          <p:cNvPr id="8" name="Egyenes összekötő nyíllal 7"/>
          <p:cNvCxnSpPr/>
          <p:nvPr/>
        </p:nvCxnSpPr>
        <p:spPr>
          <a:xfrm flipH="1">
            <a:off x="5122190" y="1869268"/>
            <a:ext cx="3666" cy="186582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Lekerekített téglalap 8"/>
          <p:cNvSpPr/>
          <p:nvPr/>
        </p:nvSpPr>
        <p:spPr>
          <a:xfrm>
            <a:off x="2819360" y="1607114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HomeScreen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1" name="Lekerekített téglalap 10"/>
          <p:cNvSpPr/>
          <p:nvPr/>
        </p:nvSpPr>
        <p:spPr>
          <a:xfrm>
            <a:off x="2819360" y="2224093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ToolbarWidget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2" name="Lekerekített téglalap 11"/>
          <p:cNvSpPr/>
          <p:nvPr/>
        </p:nvSpPr>
        <p:spPr>
          <a:xfrm>
            <a:off x="2819359" y="2841442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MenuWidget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3" name="Lekerekített téglalap 12"/>
          <p:cNvSpPr/>
          <p:nvPr/>
        </p:nvSpPr>
        <p:spPr>
          <a:xfrm>
            <a:off x="2819358" y="3458791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LoginScreen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4" name="Lekerekített téglalap 13"/>
          <p:cNvSpPr/>
          <p:nvPr/>
        </p:nvSpPr>
        <p:spPr>
          <a:xfrm>
            <a:off x="5784946" y="896197"/>
            <a:ext cx="1607238" cy="539593"/>
          </a:xfrm>
          <a:prstGeom prst="roundRect">
            <a:avLst/>
          </a:prstGeom>
          <a:solidFill>
            <a:srgbClr val="97D7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LoginTest</a:t>
            </a:r>
            <a:endParaRPr lang="hu-HU" sz="1600" dirty="0">
              <a:solidFill>
                <a:srgbClr val="464547"/>
              </a:solidFill>
            </a:endParaRPr>
          </a:p>
        </p:txBody>
      </p:sp>
      <p:cxnSp>
        <p:nvCxnSpPr>
          <p:cNvPr id="19" name="Egyenes összekötő nyíllal 18"/>
          <p:cNvCxnSpPr>
            <a:stCxn id="9" idx="3"/>
          </p:cNvCxnSpPr>
          <p:nvPr/>
        </p:nvCxnSpPr>
        <p:spPr>
          <a:xfrm flipV="1">
            <a:off x="4426600" y="1876909"/>
            <a:ext cx="699255" cy="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gyenes összekötő nyíllal 24"/>
          <p:cNvCxnSpPr/>
          <p:nvPr/>
        </p:nvCxnSpPr>
        <p:spPr>
          <a:xfrm>
            <a:off x="4426601" y="2492409"/>
            <a:ext cx="699257" cy="56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Egyenes összekötő nyíllal 25"/>
          <p:cNvCxnSpPr/>
          <p:nvPr/>
        </p:nvCxnSpPr>
        <p:spPr>
          <a:xfrm>
            <a:off x="4426600" y="3111237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Egyenes összekötő nyíllal 27"/>
          <p:cNvCxnSpPr/>
          <p:nvPr/>
        </p:nvCxnSpPr>
        <p:spPr>
          <a:xfrm>
            <a:off x="4426597" y="3728586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gyenes összekötő nyíllal 28"/>
          <p:cNvCxnSpPr>
            <a:stCxn id="7" idx="0"/>
            <a:endCxn id="14" idx="2"/>
          </p:cNvCxnSpPr>
          <p:nvPr/>
        </p:nvCxnSpPr>
        <p:spPr>
          <a:xfrm flipV="1">
            <a:off x="6588565" y="1435790"/>
            <a:ext cx="0" cy="1096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Lekerekített téglalap 31"/>
          <p:cNvSpPr/>
          <p:nvPr/>
        </p:nvSpPr>
        <p:spPr>
          <a:xfrm>
            <a:off x="2819360" y="4245622"/>
            <a:ext cx="4572824" cy="539591"/>
          </a:xfrm>
          <a:prstGeom prst="roundRect">
            <a:avLst/>
          </a:prstGeom>
          <a:solidFill>
            <a:srgbClr val="1A9CB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BaseTest</a:t>
            </a:r>
            <a:endParaRPr lang="hu-HU" sz="1600" dirty="0">
              <a:solidFill>
                <a:srgbClr val="464547"/>
              </a:solidFill>
            </a:endParaRPr>
          </a:p>
        </p:txBody>
      </p:sp>
      <p:cxnSp>
        <p:nvCxnSpPr>
          <p:cNvPr id="33" name="Egyenes összekötő nyíllal 32"/>
          <p:cNvCxnSpPr>
            <a:endCxn id="7" idx="2"/>
          </p:cNvCxnSpPr>
          <p:nvPr/>
        </p:nvCxnSpPr>
        <p:spPr>
          <a:xfrm flipV="1">
            <a:off x="6588565" y="3071976"/>
            <a:ext cx="0" cy="11736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Egyenes összekötő nyíllal 36"/>
          <p:cNvCxnSpPr/>
          <p:nvPr/>
        </p:nvCxnSpPr>
        <p:spPr>
          <a:xfrm flipV="1">
            <a:off x="5122190" y="2802748"/>
            <a:ext cx="662756" cy="1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Egyenes összekötő nyíllal 66"/>
          <p:cNvCxnSpPr>
            <a:endCxn id="9" idx="1"/>
          </p:cNvCxnSpPr>
          <p:nvPr/>
        </p:nvCxnSpPr>
        <p:spPr>
          <a:xfrm>
            <a:off x="2060477" y="1876910"/>
            <a:ext cx="7588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Egyenes összekötő nyíllal 69"/>
          <p:cNvCxnSpPr/>
          <p:nvPr/>
        </p:nvCxnSpPr>
        <p:spPr>
          <a:xfrm flipH="1">
            <a:off x="2060477" y="1869161"/>
            <a:ext cx="3666" cy="2646257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Egyenes összekötő nyíllal 71"/>
          <p:cNvCxnSpPr>
            <a:endCxn id="32" idx="1"/>
          </p:cNvCxnSpPr>
          <p:nvPr/>
        </p:nvCxnSpPr>
        <p:spPr>
          <a:xfrm>
            <a:off x="2060477" y="4515417"/>
            <a:ext cx="758883" cy="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Egyenes összekötő nyíllal 83"/>
          <p:cNvCxnSpPr/>
          <p:nvPr/>
        </p:nvCxnSpPr>
        <p:spPr>
          <a:xfrm>
            <a:off x="2064143" y="3735092"/>
            <a:ext cx="7588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Egyenes összekötő nyíllal 84"/>
          <p:cNvCxnSpPr/>
          <p:nvPr/>
        </p:nvCxnSpPr>
        <p:spPr>
          <a:xfrm>
            <a:off x="2060475" y="3111237"/>
            <a:ext cx="7588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Egyenes összekötő nyíllal 85"/>
          <p:cNvCxnSpPr/>
          <p:nvPr/>
        </p:nvCxnSpPr>
        <p:spPr>
          <a:xfrm>
            <a:off x="2064143" y="2493887"/>
            <a:ext cx="75888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Egyenes összekötő nyíllal 86"/>
          <p:cNvCxnSpPr/>
          <p:nvPr/>
        </p:nvCxnSpPr>
        <p:spPr>
          <a:xfrm>
            <a:off x="348712" y="4116044"/>
            <a:ext cx="8353586" cy="0"/>
          </a:xfrm>
          <a:prstGeom prst="straightConnector1">
            <a:avLst/>
          </a:prstGeom>
          <a:ln>
            <a:solidFill>
              <a:schemeClr val="dk1">
                <a:alpha val="50000"/>
              </a:schemeClr>
            </a:solidFill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Egyenes összekötő nyíllal 91"/>
          <p:cNvCxnSpPr/>
          <p:nvPr/>
        </p:nvCxnSpPr>
        <p:spPr>
          <a:xfrm>
            <a:off x="348712" y="1435790"/>
            <a:ext cx="4974956" cy="0"/>
          </a:xfrm>
          <a:prstGeom prst="straightConnector1">
            <a:avLst/>
          </a:prstGeom>
          <a:ln>
            <a:solidFill>
              <a:schemeClr val="dk1">
                <a:alpha val="50000"/>
              </a:schemeClr>
            </a:solidFill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Egyenes összekötő nyíllal 93"/>
          <p:cNvCxnSpPr/>
          <p:nvPr/>
        </p:nvCxnSpPr>
        <p:spPr>
          <a:xfrm>
            <a:off x="5323668" y="821410"/>
            <a:ext cx="0" cy="1402683"/>
          </a:xfrm>
          <a:prstGeom prst="straightConnector1">
            <a:avLst/>
          </a:prstGeom>
          <a:ln>
            <a:solidFill>
              <a:schemeClr val="dk1">
                <a:alpha val="50000"/>
              </a:schemeClr>
            </a:solidFill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Egyenes összekötő nyíllal 98"/>
          <p:cNvCxnSpPr/>
          <p:nvPr/>
        </p:nvCxnSpPr>
        <p:spPr>
          <a:xfrm flipV="1">
            <a:off x="5323668" y="2224093"/>
            <a:ext cx="3378630" cy="1"/>
          </a:xfrm>
          <a:prstGeom prst="straightConnector1">
            <a:avLst/>
          </a:prstGeom>
          <a:ln>
            <a:solidFill>
              <a:schemeClr val="dk1">
                <a:alpha val="50000"/>
              </a:schemeClr>
            </a:solidFill>
            <a:prstDash val="sysDash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Szövegdoboz 101"/>
          <p:cNvSpPr txBox="1"/>
          <p:nvPr/>
        </p:nvSpPr>
        <p:spPr>
          <a:xfrm>
            <a:off x="6997485" y="1735810"/>
            <a:ext cx="1177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smtClean="0"/>
              <a:t>Test Layer</a:t>
            </a:r>
            <a:endParaRPr lang="hu-HU" sz="1600" b="1"/>
          </a:p>
        </p:txBody>
      </p:sp>
      <p:sp>
        <p:nvSpPr>
          <p:cNvPr id="103" name="Szövegdoboz 102"/>
          <p:cNvSpPr txBox="1"/>
          <p:nvPr/>
        </p:nvSpPr>
        <p:spPr>
          <a:xfrm>
            <a:off x="627682" y="4346140"/>
            <a:ext cx="1276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smtClean="0"/>
              <a:t>Core Layer</a:t>
            </a:r>
            <a:endParaRPr lang="hu-HU" sz="1600" b="1"/>
          </a:p>
        </p:txBody>
      </p:sp>
      <p:sp>
        <p:nvSpPr>
          <p:cNvPr id="104" name="Szövegdoboz 103"/>
          <p:cNvSpPr txBox="1"/>
          <p:nvPr/>
        </p:nvSpPr>
        <p:spPr>
          <a:xfrm>
            <a:off x="627683" y="2048357"/>
            <a:ext cx="1276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b="1" smtClean="0"/>
              <a:t>Inter Layer</a:t>
            </a:r>
            <a:endParaRPr lang="hu-HU" sz="1600" b="1"/>
          </a:p>
        </p:txBody>
      </p:sp>
    </p:spTree>
    <p:extLst>
      <p:ext uri="{BB962C8B-B14F-4D97-AF65-F5344CB8AC3E}">
        <p14:creationId xmlns:p14="http://schemas.microsoft.com/office/powerpoint/2010/main" val="364017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" y="699516"/>
            <a:ext cx="68502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Page or Screen Structure</a:t>
            </a:r>
            <a:endParaRPr lang="hu-HU" sz="200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Focus is on the objects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Basically same as a page model without the app logic included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It helps determine where you are at in the app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Builds up the app 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structure:</a:t>
            </a:r>
          </a:p>
          <a:p>
            <a:pPr marL="1314450" lvl="3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Page </a:t>
            </a: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(web) – 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Screen </a:t>
            </a: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(mobile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) and Pop-up/Widget</a:t>
            </a:r>
            <a:endParaRPr lang="en-US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lvl="1">
              <a:lnSpc>
                <a:spcPct val="120000"/>
              </a:lnSpc>
            </a:pPr>
            <a:endParaRPr lang="hu-HU" sz="200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pic>
        <p:nvPicPr>
          <p:cNvPr id="5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541028" y="2859792"/>
            <a:ext cx="61154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hu-HU" smtClean="0"/>
              <a:t>Class </a:t>
            </a:r>
            <a:r>
              <a:rPr lang="hu-HU" b="1" smtClean="0">
                <a:solidFill>
                  <a:srgbClr val="2FC2D9"/>
                </a:solidFill>
              </a:rPr>
              <a:t>LoginScreen</a:t>
            </a:r>
          </a:p>
          <a:p>
            <a:pPr lvl="0"/>
            <a:r>
              <a:rPr lang="hu-HU" b="1" smtClean="0">
                <a:solidFill>
                  <a:srgbClr val="2FC2D9"/>
                </a:solidFill>
              </a:rPr>
              <a:t>..</a:t>
            </a:r>
            <a:r>
              <a:rPr lang="hu-HU" b="1" smtClean="0">
                <a:solidFill>
                  <a:srgbClr val="7F993A"/>
                </a:solidFill>
              </a:rPr>
              <a:t/>
            </a:r>
            <a:br>
              <a:rPr lang="hu-HU" b="1" smtClean="0">
                <a:solidFill>
                  <a:srgbClr val="7F993A"/>
                </a:solidFill>
              </a:rPr>
            </a:br>
            <a:r>
              <a:rPr lang="en-US" smtClean="0"/>
              <a:t>public</a:t>
            </a:r>
            <a:r>
              <a:rPr lang="hu-HU" smtClean="0"/>
              <a:t> View</a:t>
            </a:r>
            <a:r>
              <a:rPr lang="en-US" smtClean="0"/>
              <a:t> </a:t>
            </a:r>
            <a:r>
              <a:rPr lang="en-US" b="1" smtClean="0">
                <a:solidFill>
                  <a:srgbClr val="2FC2D9"/>
                </a:solidFill>
              </a:rPr>
              <a:t>username</a:t>
            </a:r>
            <a:r>
              <a:rPr lang="en-US" smtClean="0"/>
              <a:t>() {</a:t>
            </a:r>
            <a:r>
              <a:rPr lang="hu-HU" smtClean="0"/>
              <a:t> return solo.getView(</a:t>
            </a:r>
            <a:r>
              <a:rPr lang="hu-HU" b="1" smtClean="0">
                <a:solidFill>
                  <a:srgbClr val="C00000"/>
                </a:solidFill>
              </a:rPr>
              <a:t>R.id.username</a:t>
            </a:r>
            <a:r>
              <a:rPr lang="en-US" smtClean="0"/>
              <a:t>);</a:t>
            </a:r>
            <a:r>
              <a:rPr lang="hu-HU" smtClean="0"/>
              <a:t> </a:t>
            </a:r>
            <a:r>
              <a:rPr lang="en-US" smtClean="0"/>
              <a:t>}</a:t>
            </a:r>
            <a:endParaRPr lang="hu-HU" dirty="0"/>
          </a:p>
          <a:p>
            <a:r>
              <a:rPr lang="hu-HU" smtClean="0"/>
              <a:t>public View</a:t>
            </a:r>
            <a:r>
              <a:rPr lang="en-US" smtClean="0"/>
              <a:t> </a:t>
            </a:r>
            <a:r>
              <a:rPr lang="hu-HU" b="1" smtClean="0">
                <a:solidFill>
                  <a:srgbClr val="2FC2D9"/>
                </a:solidFill>
              </a:rPr>
              <a:t>loginButton</a:t>
            </a:r>
            <a:r>
              <a:rPr lang="hu-HU" b="1" smtClean="0">
                <a:solidFill>
                  <a:srgbClr val="7F993A"/>
                </a:solidFill>
              </a:rPr>
              <a:t> </a:t>
            </a:r>
            <a:r>
              <a:rPr lang="en-US" smtClean="0"/>
              <a:t>() {</a:t>
            </a:r>
            <a:r>
              <a:rPr lang="hu-HU"/>
              <a:t> </a:t>
            </a:r>
            <a:r>
              <a:rPr lang="hu-HU" smtClean="0"/>
              <a:t>return solo.getView(</a:t>
            </a:r>
            <a:r>
              <a:rPr lang="hu-HU" b="1" smtClean="0">
                <a:solidFill>
                  <a:srgbClr val="C00000"/>
                </a:solidFill>
              </a:rPr>
              <a:t>R.id.loginButton</a:t>
            </a:r>
            <a:r>
              <a:rPr lang="hu-HU" smtClean="0"/>
              <a:t>); </a:t>
            </a:r>
            <a:r>
              <a:rPr lang="en-US" smtClean="0"/>
              <a:t>}</a:t>
            </a:r>
            <a:endParaRPr lang="hu-HU"/>
          </a:p>
          <a:p>
            <a:pPr lvl="0"/>
            <a:r>
              <a:rPr lang="en-US"/>
              <a:t>p</a:t>
            </a:r>
            <a:r>
              <a:rPr lang="hu-HU"/>
              <a:t>ublic View</a:t>
            </a:r>
            <a:r>
              <a:rPr lang="en-US"/>
              <a:t> </a:t>
            </a:r>
            <a:r>
              <a:rPr lang="hu-HU" b="1">
                <a:solidFill>
                  <a:srgbClr val="2FC2D9"/>
                </a:solidFill>
              </a:rPr>
              <a:t>password</a:t>
            </a:r>
            <a:r>
              <a:rPr lang="en-US"/>
              <a:t>() </a:t>
            </a:r>
            <a:r>
              <a:rPr lang="en-US" smtClean="0"/>
              <a:t>{</a:t>
            </a:r>
            <a:r>
              <a:rPr lang="hu-HU" smtClean="0"/>
              <a:t> return </a:t>
            </a:r>
            <a:r>
              <a:rPr lang="hu-HU"/>
              <a:t>solo.getView(</a:t>
            </a:r>
            <a:r>
              <a:rPr lang="hu-HU" b="1">
                <a:solidFill>
                  <a:srgbClr val="C00000"/>
                </a:solidFill>
              </a:rPr>
              <a:t>R.id.password</a:t>
            </a:r>
            <a:r>
              <a:rPr lang="hu-HU" smtClean="0"/>
              <a:t>); </a:t>
            </a:r>
            <a:r>
              <a:rPr lang="en-US" smtClean="0"/>
              <a:t>}</a:t>
            </a:r>
            <a:r>
              <a:rPr lang="hu-HU"/>
              <a:t/>
            </a:r>
            <a:br>
              <a:rPr lang="hu-HU"/>
            </a:br>
            <a:r>
              <a:rPr lang="hu-HU"/>
              <a:t>public View </a:t>
            </a:r>
            <a:r>
              <a:rPr lang="hu-HU" b="1">
                <a:solidFill>
                  <a:srgbClr val="2FC2D9"/>
                </a:solidFill>
              </a:rPr>
              <a:t>showPassword</a:t>
            </a:r>
            <a:r>
              <a:rPr lang="hu-HU"/>
              <a:t>() </a:t>
            </a:r>
            <a:r>
              <a:rPr lang="hu-HU" smtClean="0"/>
              <a:t>{ return solo.getView(</a:t>
            </a:r>
            <a:r>
              <a:rPr lang="hu-HU" b="1" smtClean="0">
                <a:solidFill>
                  <a:srgbClr val="C00000"/>
                </a:solidFill>
              </a:rPr>
              <a:t>R.id.showPassword</a:t>
            </a:r>
            <a:r>
              <a:rPr lang="hu-HU" smtClean="0"/>
              <a:t>); }</a:t>
            </a:r>
            <a:endParaRPr lang="en-US"/>
          </a:p>
          <a:p>
            <a:pPr lvl="0"/>
            <a:endParaRPr lang="en-US" dirty="0"/>
          </a:p>
        </p:txBody>
      </p:sp>
      <p:sp>
        <p:nvSpPr>
          <p:cNvPr id="9" name="Lekerekített téglalap 8"/>
          <p:cNvSpPr/>
          <p:nvPr/>
        </p:nvSpPr>
        <p:spPr>
          <a:xfrm>
            <a:off x="6978752" y="1721705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HomeScreen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0" name="Lekerekített téglalap 9"/>
          <p:cNvSpPr/>
          <p:nvPr/>
        </p:nvSpPr>
        <p:spPr>
          <a:xfrm>
            <a:off x="6978752" y="2338684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ToolbarWidget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1" name="Lekerekített téglalap 10"/>
          <p:cNvSpPr/>
          <p:nvPr/>
        </p:nvSpPr>
        <p:spPr>
          <a:xfrm>
            <a:off x="6978751" y="2956033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MenuWidget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2" name="Lekerekített téglalap 11"/>
          <p:cNvSpPr/>
          <p:nvPr/>
        </p:nvSpPr>
        <p:spPr>
          <a:xfrm>
            <a:off x="6978750" y="3573382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LoginScreen</a:t>
            </a:r>
            <a:endParaRPr lang="hu-HU" sz="1600" dirty="0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9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699516"/>
            <a:ext cx="5892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Example: Test script using Screen Models</a:t>
            </a:r>
            <a:endParaRPr lang="hu-HU" sz="2000" dirty="0" smtClean="0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096" y="1469210"/>
            <a:ext cx="69338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hu-HU" smtClean="0"/>
              <a:t>Class </a:t>
            </a:r>
            <a:r>
              <a:rPr lang="hu-HU" b="1" smtClean="0">
                <a:solidFill>
                  <a:srgbClr val="97D700"/>
                </a:solidFill>
              </a:rPr>
              <a:t>LoginTest</a:t>
            </a:r>
          </a:p>
          <a:p>
            <a:pPr lvl="0"/>
            <a:r>
              <a:rPr lang="hu-HU" b="1" smtClean="0">
                <a:solidFill>
                  <a:srgbClr val="97D700"/>
                </a:solidFill>
              </a:rPr>
              <a:t>..</a:t>
            </a:r>
            <a:endParaRPr lang="hu-HU">
              <a:solidFill>
                <a:srgbClr val="97D700"/>
              </a:solidFill>
            </a:endParaRPr>
          </a:p>
          <a:p>
            <a:pPr lvl="0"/>
            <a:r>
              <a:rPr lang="hu-HU" smtClean="0"/>
              <a:t>solo.</a:t>
            </a:r>
            <a:r>
              <a:rPr lang="en-US" smtClean="0"/>
              <a:t>clickOnView(</a:t>
            </a:r>
            <a:r>
              <a:rPr lang="hu-HU" b="1" smtClean="0">
                <a:solidFill>
                  <a:srgbClr val="2FC2D9"/>
                </a:solidFill>
              </a:rPr>
              <a:t>toolbar.layoutDrawer</a:t>
            </a:r>
            <a:r>
              <a:rPr lang="hu-HU" smtClean="0"/>
              <a:t>)</a:t>
            </a:r>
            <a:r>
              <a:rPr lang="en-US" smtClean="0"/>
              <a:t>;</a:t>
            </a:r>
            <a:endParaRPr lang="hu-HU"/>
          </a:p>
          <a:p>
            <a:r>
              <a:rPr lang="hu-HU"/>
              <a:t>solo.</a:t>
            </a:r>
            <a:r>
              <a:rPr lang="en-US" smtClean="0"/>
              <a:t>clickOnView(</a:t>
            </a:r>
            <a:r>
              <a:rPr lang="hu-HU" b="1" smtClean="0">
                <a:solidFill>
                  <a:srgbClr val="2FC2D9"/>
                </a:solidFill>
              </a:rPr>
              <a:t>menu.loginButton</a:t>
            </a:r>
            <a:r>
              <a:rPr lang="hu-HU" smtClean="0"/>
              <a:t>)</a:t>
            </a:r>
            <a:r>
              <a:rPr lang="en-US"/>
              <a:t>;</a:t>
            </a:r>
            <a:endParaRPr lang="hu-HU"/>
          </a:p>
          <a:p>
            <a:r>
              <a:rPr lang="hu-HU"/>
              <a:t>solo.</a:t>
            </a:r>
            <a:r>
              <a:rPr lang="en-US" smtClean="0"/>
              <a:t>clickOnView(</a:t>
            </a:r>
            <a:r>
              <a:rPr lang="hu-HU" b="1" smtClean="0">
                <a:solidFill>
                  <a:srgbClr val="2FC2D9"/>
                </a:solidFill>
              </a:rPr>
              <a:t>loginScreen.username</a:t>
            </a:r>
            <a:r>
              <a:rPr lang="hu-HU" smtClean="0"/>
              <a:t>)</a:t>
            </a:r>
            <a:r>
              <a:rPr lang="en-US"/>
              <a:t>;</a:t>
            </a:r>
            <a:endParaRPr lang="hu-HU"/>
          </a:p>
          <a:p>
            <a:r>
              <a:rPr lang="hu-HU" smtClean="0"/>
              <a:t>solo.typeText(</a:t>
            </a:r>
            <a:r>
              <a:rPr lang="hu-HU" b="1" smtClean="0">
                <a:solidFill>
                  <a:srgbClr val="2FC2D9"/>
                </a:solidFill>
              </a:rPr>
              <a:t>loginScreen.username</a:t>
            </a:r>
            <a:r>
              <a:rPr lang="hu-HU" smtClean="0"/>
              <a:t>, </a:t>
            </a:r>
            <a:r>
              <a:rPr lang="en-US"/>
              <a:t>"</a:t>
            </a:r>
            <a:r>
              <a:rPr lang="hu-HU"/>
              <a:t>DarthVader</a:t>
            </a:r>
            <a:r>
              <a:rPr lang="en-US" smtClean="0"/>
              <a:t>");</a:t>
            </a:r>
            <a:endParaRPr lang="hu-HU" smtClean="0"/>
          </a:p>
          <a:p>
            <a:r>
              <a:rPr lang="hu-HU"/>
              <a:t>solo.</a:t>
            </a:r>
            <a:r>
              <a:rPr lang="en-US"/>
              <a:t>clickOnView(</a:t>
            </a:r>
            <a:r>
              <a:rPr lang="hu-HU" b="1" smtClean="0">
                <a:solidFill>
                  <a:srgbClr val="2FC2D9"/>
                </a:solidFill>
              </a:rPr>
              <a:t>loginScreen.password</a:t>
            </a:r>
            <a:r>
              <a:rPr lang="hu-HU" smtClean="0"/>
              <a:t>)</a:t>
            </a:r>
            <a:r>
              <a:rPr lang="en-US"/>
              <a:t>;</a:t>
            </a:r>
            <a:endParaRPr lang="hu-HU"/>
          </a:p>
          <a:p>
            <a:r>
              <a:rPr lang="hu-HU" smtClean="0"/>
              <a:t>solo.typeText(</a:t>
            </a:r>
            <a:r>
              <a:rPr lang="hu-HU" b="1" smtClean="0">
                <a:solidFill>
                  <a:srgbClr val="2FC2D9"/>
                </a:solidFill>
              </a:rPr>
              <a:t>loginScreen.password</a:t>
            </a:r>
            <a:r>
              <a:rPr lang="hu-HU" smtClean="0"/>
              <a:t>, </a:t>
            </a:r>
            <a:r>
              <a:rPr lang="en-US" smtClean="0"/>
              <a:t>"</a:t>
            </a:r>
            <a:r>
              <a:rPr lang="hu-HU" smtClean="0"/>
              <a:t>iAMyourF4ther</a:t>
            </a:r>
            <a:r>
              <a:rPr lang="en-US" smtClean="0"/>
              <a:t>");</a:t>
            </a:r>
            <a:endParaRPr lang="en-US"/>
          </a:p>
          <a:p>
            <a:pPr lvl="0"/>
            <a:r>
              <a:rPr lang="hu-HU" smtClean="0"/>
              <a:t>solo.clickOnView(</a:t>
            </a:r>
            <a:r>
              <a:rPr lang="hu-HU" b="1" smtClean="0">
                <a:solidFill>
                  <a:srgbClr val="2FC2D9"/>
                </a:solidFill>
              </a:rPr>
              <a:t>loginScreen.loginButton</a:t>
            </a:r>
            <a:r>
              <a:rPr lang="hu-HU" smtClean="0"/>
              <a:t>);</a:t>
            </a:r>
            <a:br>
              <a:rPr lang="hu-HU" smtClean="0"/>
            </a:br>
            <a:r>
              <a:rPr lang="hu-HU" smtClean="0"/>
              <a:t/>
            </a:r>
            <a:br>
              <a:rPr lang="hu-HU" smtClean="0"/>
            </a:br>
            <a:r>
              <a:rPr lang="hu-HU" smtClean="0"/>
              <a:t>solo.waitForActivity(</a:t>
            </a:r>
            <a:r>
              <a:rPr lang="en-US" smtClean="0"/>
              <a:t>"</a:t>
            </a:r>
            <a:r>
              <a:rPr lang="hu-HU" smtClean="0"/>
              <a:t>HomescreenActivity</a:t>
            </a:r>
            <a:r>
              <a:rPr lang="en-US" smtClean="0"/>
              <a:t>"</a:t>
            </a:r>
            <a:r>
              <a:rPr lang="hu-HU" smtClean="0"/>
              <a:t>, 10000);</a:t>
            </a:r>
          </a:p>
          <a:p>
            <a:pPr lvl="0"/>
            <a:r>
              <a:rPr lang="hu-HU" smtClean="0"/>
              <a:t>solo.assertCurrentActivity(</a:t>
            </a:r>
            <a:r>
              <a:rPr lang="en-US" smtClean="0"/>
              <a:t>"</a:t>
            </a:r>
            <a:r>
              <a:rPr lang="hu-HU" smtClean="0"/>
              <a:t>Activity did not load in time</a:t>
            </a:r>
            <a:r>
              <a:rPr lang="en-US" smtClean="0"/>
              <a:t>"</a:t>
            </a:r>
            <a:r>
              <a:rPr lang="hu-HU" smtClean="0"/>
              <a:t>, HomescreenActivity.class);</a:t>
            </a:r>
            <a:endParaRPr lang="hu-HU" dirty="0"/>
          </a:p>
          <a:p>
            <a:pPr lvl="0"/>
            <a:r>
              <a:rPr lang="hu-HU" smtClean="0"/>
              <a:t>Assert.equals</a:t>
            </a:r>
            <a:r>
              <a:rPr lang="hu-HU" dirty="0"/>
              <a:t>(</a:t>
            </a:r>
            <a:r>
              <a:rPr lang="en-US" dirty="0"/>
              <a:t>"</a:t>
            </a:r>
            <a:r>
              <a:rPr lang="hu-HU" dirty="0" err="1"/>
              <a:t>Welcome</a:t>
            </a:r>
            <a:r>
              <a:rPr lang="hu-HU"/>
              <a:t>, </a:t>
            </a:r>
            <a:r>
              <a:rPr lang="hu-HU" smtClean="0"/>
              <a:t>DarthVader</a:t>
            </a:r>
            <a:r>
              <a:rPr lang="en-US" smtClean="0"/>
              <a:t>"</a:t>
            </a:r>
            <a:r>
              <a:rPr lang="hu-HU" smtClean="0"/>
              <a:t>, </a:t>
            </a:r>
            <a:r>
              <a:rPr lang="hu-HU" b="1" smtClean="0">
                <a:solidFill>
                  <a:srgbClr val="2FC2D9"/>
                </a:solidFill>
              </a:rPr>
              <a:t>homeScreen.welcomeMessage</a:t>
            </a:r>
            <a:r>
              <a:rPr lang="hu-HU" smtClean="0"/>
              <a:t>);</a:t>
            </a:r>
            <a:endParaRPr lang="hu-HU" dirty="0"/>
          </a:p>
        </p:txBody>
      </p:sp>
      <p:pic>
        <p:nvPicPr>
          <p:cNvPr id="5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gyenes összekötő nyíllal 6"/>
          <p:cNvCxnSpPr/>
          <p:nvPr/>
        </p:nvCxnSpPr>
        <p:spPr>
          <a:xfrm flipH="1">
            <a:off x="7011519" y="1475709"/>
            <a:ext cx="3666" cy="186582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Lekerekített téglalap 7"/>
          <p:cNvSpPr/>
          <p:nvPr/>
        </p:nvSpPr>
        <p:spPr>
          <a:xfrm>
            <a:off x="5236595" y="1256499"/>
            <a:ext cx="1075666" cy="438419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rgbClr val="464547"/>
                </a:solidFill>
              </a:rPr>
              <a:t>Home </a:t>
            </a:r>
            <a:r>
              <a:rPr lang="hu-HU" sz="1200" dirty="0" smtClean="0">
                <a:solidFill>
                  <a:srgbClr val="464547"/>
                </a:solidFill>
              </a:rPr>
              <a:t>Screen</a:t>
            </a:r>
            <a:endParaRPr lang="hu-HU" sz="1200" dirty="0">
              <a:solidFill>
                <a:srgbClr val="464547"/>
              </a:solidFill>
            </a:endParaRPr>
          </a:p>
        </p:txBody>
      </p:sp>
      <p:cxnSp>
        <p:nvCxnSpPr>
          <p:cNvPr id="12" name="Egyenes összekötő nyíllal 11"/>
          <p:cNvCxnSpPr>
            <a:stCxn id="8" idx="3"/>
          </p:cNvCxnSpPr>
          <p:nvPr/>
        </p:nvCxnSpPr>
        <p:spPr>
          <a:xfrm flipV="1">
            <a:off x="6312261" y="1475708"/>
            <a:ext cx="702926" cy="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Egyenes összekötő nyíllal 12"/>
          <p:cNvCxnSpPr/>
          <p:nvPr/>
        </p:nvCxnSpPr>
        <p:spPr>
          <a:xfrm>
            <a:off x="6315930" y="2098850"/>
            <a:ext cx="699257" cy="56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Egyenes összekötő nyíllal 13"/>
          <p:cNvCxnSpPr/>
          <p:nvPr/>
        </p:nvCxnSpPr>
        <p:spPr>
          <a:xfrm>
            <a:off x="6315929" y="2717678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nyíllal 14"/>
          <p:cNvCxnSpPr/>
          <p:nvPr/>
        </p:nvCxnSpPr>
        <p:spPr>
          <a:xfrm>
            <a:off x="6315926" y="3335027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gyenes összekötő nyíllal 15"/>
          <p:cNvCxnSpPr/>
          <p:nvPr/>
        </p:nvCxnSpPr>
        <p:spPr>
          <a:xfrm flipV="1">
            <a:off x="7011519" y="2409189"/>
            <a:ext cx="662756" cy="1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Lekerekített téglalap 18"/>
          <p:cNvSpPr/>
          <p:nvPr/>
        </p:nvSpPr>
        <p:spPr>
          <a:xfrm>
            <a:off x="5240264" y="1880205"/>
            <a:ext cx="1075666" cy="438419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rgbClr val="464547"/>
                </a:solidFill>
              </a:rPr>
              <a:t>Toolbar Widget</a:t>
            </a:r>
            <a:endParaRPr lang="hu-HU" sz="1200" dirty="0">
              <a:solidFill>
                <a:srgbClr val="464547"/>
              </a:solidFill>
            </a:endParaRPr>
          </a:p>
        </p:txBody>
      </p:sp>
      <p:sp>
        <p:nvSpPr>
          <p:cNvPr id="20" name="Lekerekített téglalap 19"/>
          <p:cNvSpPr/>
          <p:nvPr/>
        </p:nvSpPr>
        <p:spPr>
          <a:xfrm>
            <a:off x="5240260" y="2498468"/>
            <a:ext cx="1075666" cy="438419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rgbClr val="464547"/>
                </a:solidFill>
              </a:rPr>
              <a:t>Menu Widget</a:t>
            </a:r>
            <a:endParaRPr lang="hu-HU" sz="1200" dirty="0">
              <a:solidFill>
                <a:srgbClr val="464547"/>
              </a:solidFill>
            </a:endParaRPr>
          </a:p>
        </p:txBody>
      </p:sp>
      <p:sp>
        <p:nvSpPr>
          <p:cNvPr id="21" name="Lekerekített téglalap 20"/>
          <p:cNvSpPr/>
          <p:nvPr/>
        </p:nvSpPr>
        <p:spPr>
          <a:xfrm>
            <a:off x="5240264" y="3115817"/>
            <a:ext cx="1075666" cy="438419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rgbClr val="464547"/>
                </a:solidFill>
              </a:rPr>
              <a:t>Login Screen</a:t>
            </a:r>
            <a:endParaRPr lang="hu-HU" sz="1200" dirty="0">
              <a:solidFill>
                <a:srgbClr val="464547"/>
              </a:solidFill>
            </a:endParaRPr>
          </a:p>
        </p:txBody>
      </p:sp>
      <p:sp>
        <p:nvSpPr>
          <p:cNvPr id="24" name="Lekerekített téglalap 23"/>
          <p:cNvSpPr/>
          <p:nvPr/>
        </p:nvSpPr>
        <p:spPr>
          <a:xfrm>
            <a:off x="7674275" y="2191353"/>
            <a:ext cx="1075666" cy="438419"/>
          </a:xfrm>
          <a:prstGeom prst="roundRect">
            <a:avLst/>
          </a:prstGeom>
          <a:solidFill>
            <a:srgbClr val="97D7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smtClean="0">
                <a:solidFill>
                  <a:srgbClr val="464547"/>
                </a:solidFill>
              </a:rPr>
              <a:t>LoginTest</a:t>
            </a:r>
            <a:endParaRPr lang="hu-HU" sz="1200" dirty="0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38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" y="699516"/>
            <a:ext cx="7249854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User Flow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Most important user actions are stored in separate flow models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Corresponds to testing more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Page/Screen structure models are used by these models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Test scripts call directly from these </a:t>
            </a:r>
            <a:r>
              <a:rPr lang="hu-HU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classes</a:t>
            </a:r>
            <a:endParaRPr lang="en-US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pic>
        <p:nvPicPr>
          <p:cNvPr id="6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kerekített téglalap 10"/>
          <p:cNvSpPr/>
          <p:nvPr/>
        </p:nvSpPr>
        <p:spPr>
          <a:xfrm>
            <a:off x="6931820" y="1377760"/>
            <a:ext cx="1607238" cy="539593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LoginFlow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345729" y="2195310"/>
            <a:ext cx="73044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hu-HU" sz="1000" smtClean="0"/>
              <a:t>Class </a:t>
            </a:r>
            <a:r>
              <a:rPr lang="hu-HU" sz="1000" b="1" smtClean="0">
                <a:solidFill>
                  <a:srgbClr val="00B0F0"/>
                </a:solidFill>
              </a:rPr>
              <a:t>LoginFlow</a:t>
            </a:r>
          </a:p>
          <a:p>
            <a:pPr lvl="0"/>
            <a:r>
              <a:rPr lang="en-US" sz="1000" b="1" smtClean="0">
                <a:solidFill>
                  <a:srgbClr val="00B0F0"/>
                </a:solidFill>
              </a:rPr>
              <a:t>..</a:t>
            </a:r>
            <a:endParaRPr lang="hu-HU" sz="1000" smtClean="0">
              <a:solidFill>
                <a:srgbClr val="00B0F0"/>
              </a:solidFill>
            </a:endParaRPr>
          </a:p>
          <a:p>
            <a:pPr lvl="0"/>
            <a:r>
              <a:rPr lang="en-US" sz="1000" smtClean="0"/>
              <a:t>public</a:t>
            </a:r>
            <a:r>
              <a:rPr lang="hu-HU" sz="1000" smtClean="0"/>
              <a:t> void</a:t>
            </a:r>
            <a:r>
              <a:rPr lang="en-US" sz="1000" smtClean="0"/>
              <a:t> </a:t>
            </a:r>
            <a:r>
              <a:rPr lang="en-US" sz="1000" b="1" smtClean="0">
                <a:solidFill>
                  <a:srgbClr val="00B0F0"/>
                </a:solidFill>
              </a:rPr>
              <a:t>login.</a:t>
            </a:r>
            <a:r>
              <a:rPr lang="hu-HU" sz="1000" b="1" smtClean="0">
                <a:solidFill>
                  <a:srgbClr val="00B0F0"/>
                </a:solidFill>
              </a:rPr>
              <a:t>openLoginScreen</a:t>
            </a:r>
            <a:r>
              <a:rPr lang="en-US" sz="1000" smtClean="0"/>
              <a:t>() {</a:t>
            </a:r>
            <a:endParaRPr lang="hu-HU" sz="1000" smtClean="0"/>
          </a:p>
          <a:p>
            <a:r>
              <a:rPr lang="hu-HU" sz="1000" smtClean="0"/>
              <a:t>	</a:t>
            </a:r>
            <a:r>
              <a:rPr lang="hu-HU" sz="1000"/>
              <a:t>solo.</a:t>
            </a:r>
            <a:r>
              <a:rPr lang="en-US" sz="1000"/>
              <a:t>clickOnView(</a:t>
            </a:r>
            <a:r>
              <a:rPr lang="hu-HU" sz="1000" b="1">
                <a:solidFill>
                  <a:srgbClr val="2FC2D9"/>
                </a:solidFill>
              </a:rPr>
              <a:t>menu.loginButton</a:t>
            </a:r>
            <a:r>
              <a:rPr lang="hu-HU" sz="1000"/>
              <a:t>)</a:t>
            </a:r>
            <a:r>
              <a:rPr lang="en-US" sz="1000" smtClean="0"/>
              <a:t>;</a:t>
            </a:r>
            <a:r>
              <a:rPr lang="hu-HU" sz="1000" smtClean="0"/>
              <a:t> </a:t>
            </a:r>
            <a:r>
              <a:rPr lang="en-US" sz="1000" smtClean="0"/>
              <a:t>}</a:t>
            </a:r>
            <a:endParaRPr lang="hu-HU" sz="1000" smtClean="0"/>
          </a:p>
          <a:p>
            <a:r>
              <a:rPr lang="hu-HU" sz="1000" smtClean="0"/>
              <a:t>public void</a:t>
            </a:r>
            <a:r>
              <a:rPr lang="en-US" sz="1000" smtClean="0"/>
              <a:t> </a:t>
            </a:r>
            <a:r>
              <a:rPr lang="en-US" sz="1000" b="1" dirty="0" err="1">
                <a:solidFill>
                  <a:srgbClr val="00B0F0"/>
                </a:solidFill>
              </a:rPr>
              <a:t>login.typeUsername</a:t>
            </a:r>
            <a:r>
              <a:rPr lang="en-US" sz="1000" dirty="0"/>
              <a:t>(String username</a:t>
            </a:r>
            <a:r>
              <a:rPr lang="en-US" sz="1000"/>
              <a:t>) </a:t>
            </a:r>
            <a:r>
              <a:rPr lang="en-US" sz="1000" smtClean="0"/>
              <a:t>{</a:t>
            </a:r>
            <a:r>
              <a:rPr lang="hu-HU" sz="1000" smtClean="0"/>
              <a:t/>
            </a:r>
            <a:br>
              <a:rPr lang="hu-HU" sz="1000" smtClean="0"/>
            </a:br>
            <a:r>
              <a:rPr lang="hu-HU" sz="1000" smtClean="0"/>
              <a:t>	solo.</a:t>
            </a:r>
            <a:r>
              <a:rPr lang="en-US" sz="1000"/>
              <a:t>click</a:t>
            </a:r>
            <a:r>
              <a:rPr lang="hu-HU" sz="1000" smtClean="0"/>
              <a:t>OnEditText</a:t>
            </a:r>
            <a:r>
              <a:rPr lang="en-US" sz="1000" smtClean="0"/>
              <a:t>(</a:t>
            </a:r>
            <a:r>
              <a:rPr lang="hu-HU" sz="1000" b="1" smtClean="0">
                <a:solidFill>
                  <a:srgbClr val="2FC2D9"/>
                </a:solidFill>
              </a:rPr>
              <a:t>loginScreen.username</a:t>
            </a:r>
            <a:r>
              <a:rPr lang="en-US" sz="1000" smtClean="0"/>
              <a:t>);</a:t>
            </a:r>
            <a:endParaRPr lang="hu-HU" sz="1000" smtClean="0"/>
          </a:p>
          <a:p>
            <a:r>
              <a:rPr lang="hu-HU" sz="1000" smtClean="0"/>
              <a:t>	solo.</a:t>
            </a:r>
            <a:r>
              <a:rPr lang="en-US" sz="1000" smtClean="0"/>
              <a:t>typeText(</a:t>
            </a:r>
            <a:r>
              <a:rPr lang="hu-HU" sz="1000" b="1" smtClean="0">
                <a:solidFill>
                  <a:srgbClr val="2FC2D9"/>
                </a:solidFill>
              </a:rPr>
              <a:t>loginScreen.username</a:t>
            </a:r>
            <a:r>
              <a:rPr lang="en-US" sz="1000" smtClean="0"/>
              <a:t>, username);</a:t>
            </a:r>
            <a:r>
              <a:rPr lang="hu-HU" sz="1000" smtClean="0"/>
              <a:t> </a:t>
            </a:r>
            <a:r>
              <a:rPr lang="en-US" sz="1000" smtClean="0"/>
              <a:t>}</a:t>
            </a:r>
            <a:endParaRPr lang="hu-HU" sz="1000" smtClean="0"/>
          </a:p>
          <a:p>
            <a:pPr lvl="0"/>
            <a:r>
              <a:rPr lang="en-US" sz="1000"/>
              <a:t>p</a:t>
            </a:r>
            <a:r>
              <a:rPr lang="hu-HU" sz="1000"/>
              <a:t>ublic</a:t>
            </a:r>
            <a:r>
              <a:rPr lang="en-US" sz="1000"/>
              <a:t> </a:t>
            </a:r>
            <a:r>
              <a:rPr lang="en-US" sz="1000" b="1">
                <a:solidFill>
                  <a:srgbClr val="00B0F0"/>
                </a:solidFill>
              </a:rPr>
              <a:t>login.type</a:t>
            </a:r>
            <a:r>
              <a:rPr lang="hu-HU" sz="1000" b="1">
                <a:solidFill>
                  <a:srgbClr val="00B0F0"/>
                </a:solidFill>
              </a:rPr>
              <a:t>Password</a:t>
            </a:r>
            <a:r>
              <a:rPr lang="en-US" sz="1000"/>
              <a:t>(String </a:t>
            </a:r>
            <a:r>
              <a:rPr lang="hu-HU" sz="1000"/>
              <a:t>password</a:t>
            </a:r>
            <a:r>
              <a:rPr lang="en-US" sz="1000"/>
              <a:t>) </a:t>
            </a:r>
            <a:r>
              <a:rPr lang="en-US" sz="1000" smtClean="0"/>
              <a:t>{</a:t>
            </a:r>
            <a:endParaRPr lang="hu-HU" sz="1000" smtClean="0"/>
          </a:p>
          <a:p>
            <a:r>
              <a:rPr lang="en-US" sz="1000" smtClean="0"/>
              <a:t>	</a:t>
            </a:r>
            <a:r>
              <a:rPr lang="hu-HU" sz="1000" smtClean="0"/>
              <a:t>solo.</a:t>
            </a:r>
            <a:r>
              <a:rPr lang="en-US" sz="1000" smtClean="0"/>
              <a:t>clickOnEditText(</a:t>
            </a:r>
            <a:r>
              <a:rPr lang="hu-HU" sz="1000" b="1" smtClean="0">
                <a:solidFill>
                  <a:srgbClr val="2FC2D9"/>
                </a:solidFill>
              </a:rPr>
              <a:t>loginScreen.password</a:t>
            </a:r>
            <a:r>
              <a:rPr lang="en-US" sz="1000" smtClean="0"/>
              <a:t>);</a:t>
            </a:r>
            <a:endParaRPr lang="hu-HU" sz="1000" smtClean="0"/>
          </a:p>
          <a:p>
            <a:r>
              <a:rPr lang="hu-HU" sz="1000" smtClean="0"/>
              <a:t>	</a:t>
            </a:r>
            <a:r>
              <a:rPr lang="en-US" sz="1000" smtClean="0"/>
              <a:t>solo.typeText(</a:t>
            </a:r>
            <a:r>
              <a:rPr lang="hu-HU" sz="1000" b="1" smtClean="0">
                <a:solidFill>
                  <a:srgbClr val="2FC2D9"/>
                </a:solidFill>
              </a:rPr>
              <a:t>loginScreen.password</a:t>
            </a:r>
            <a:r>
              <a:rPr lang="en-US" sz="1000" smtClean="0"/>
              <a:t>, </a:t>
            </a:r>
            <a:r>
              <a:rPr lang="hu-HU" sz="1000" smtClean="0"/>
              <a:t>password</a:t>
            </a:r>
            <a:r>
              <a:rPr lang="en-US" sz="1000" smtClean="0"/>
              <a:t>);</a:t>
            </a:r>
            <a:r>
              <a:rPr lang="hu-HU" sz="1000" smtClean="0"/>
              <a:t> </a:t>
            </a:r>
            <a:r>
              <a:rPr lang="en-US" sz="1000" smtClean="0"/>
              <a:t>}</a:t>
            </a:r>
            <a:r>
              <a:rPr lang="hu-HU" sz="1000" smtClean="0"/>
              <a:t/>
            </a:r>
            <a:br>
              <a:rPr lang="hu-HU" sz="1000" smtClean="0"/>
            </a:br>
            <a:r>
              <a:rPr lang="hu-HU" sz="1000" smtClean="0"/>
              <a:t>public </a:t>
            </a:r>
            <a:r>
              <a:rPr lang="hu-HU" sz="1000" b="1" smtClean="0">
                <a:solidFill>
                  <a:srgbClr val="00B0F0"/>
                </a:solidFill>
              </a:rPr>
              <a:t>login.finishLogin</a:t>
            </a:r>
            <a:r>
              <a:rPr lang="hu-HU" sz="1000" smtClean="0"/>
              <a:t>(username) {</a:t>
            </a:r>
          </a:p>
          <a:p>
            <a:r>
              <a:rPr lang="hu-HU" sz="1000" smtClean="0"/>
              <a:t>	solo.clickOnView(</a:t>
            </a:r>
            <a:r>
              <a:rPr lang="hu-HU" sz="1000" b="1" smtClean="0">
                <a:solidFill>
                  <a:srgbClr val="2FC2D9"/>
                </a:solidFill>
              </a:rPr>
              <a:t>loginScreen.loginButton</a:t>
            </a:r>
            <a:r>
              <a:rPr lang="en-US" sz="1000" smtClean="0"/>
              <a:t>);</a:t>
            </a:r>
            <a:endParaRPr lang="hu-HU" sz="1000" smtClean="0"/>
          </a:p>
          <a:p>
            <a:pPr lvl="0"/>
            <a:r>
              <a:rPr lang="hu-HU" sz="1000" smtClean="0"/>
              <a:t>	solo.waitForActivity(</a:t>
            </a:r>
            <a:r>
              <a:rPr lang="en-US" sz="1000" smtClean="0"/>
              <a:t>"</a:t>
            </a:r>
            <a:r>
              <a:rPr lang="hu-HU" sz="1000" smtClean="0"/>
              <a:t>HomescreenActivity</a:t>
            </a:r>
            <a:r>
              <a:rPr lang="en-US" sz="1000" smtClean="0"/>
              <a:t>"</a:t>
            </a:r>
            <a:r>
              <a:rPr lang="hu-HU" sz="1000" smtClean="0"/>
              <a:t>, 10000);</a:t>
            </a:r>
          </a:p>
          <a:p>
            <a:pPr lvl="0"/>
            <a:r>
              <a:rPr lang="hu-HU" sz="1000" smtClean="0"/>
              <a:t>	solo.assertCurrentActivity</a:t>
            </a:r>
            <a:r>
              <a:rPr lang="hu-HU" sz="1000"/>
              <a:t>(</a:t>
            </a:r>
            <a:r>
              <a:rPr lang="en-US" sz="1000"/>
              <a:t>"</a:t>
            </a:r>
            <a:r>
              <a:rPr lang="hu-HU" sz="1000"/>
              <a:t>Activity did not load in time</a:t>
            </a:r>
            <a:r>
              <a:rPr lang="en-US" sz="1000"/>
              <a:t>"</a:t>
            </a:r>
            <a:r>
              <a:rPr lang="hu-HU" sz="1000"/>
              <a:t>, HomescreenActivity.class</a:t>
            </a:r>
            <a:r>
              <a:rPr lang="hu-HU" sz="1000" smtClean="0"/>
              <a:t>);</a:t>
            </a:r>
            <a:endParaRPr lang="hu-HU" sz="1000"/>
          </a:p>
          <a:p>
            <a:pPr lvl="0"/>
            <a:r>
              <a:rPr lang="hu-HU" sz="1000"/>
              <a:t>	Assert.equals(</a:t>
            </a:r>
            <a:r>
              <a:rPr lang="en-US" sz="1000"/>
              <a:t>"</a:t>
            </a:r>
            <a:r>
              <a:rPr lang="hu-HU" sz="1000"/>
              <a:t>Welcome, </a:t>
            </a:r>
            <a:r>
              <a:rPr lang="en-US" sz="1000"/>
              <a:t>" </a:t>
            </a:r>
            <a:r>
              <a:rPr lang="hu-HU" sz="1000"/>
              <a:t> + </a:t>
            </a:r>
            <a:r>
              <a:rPr lang="hu-HU" sz="1000" smtClean="0"/>
              <a:t>username + </a:t>
            </a:r>
            <a:r>
              <a:rPr lang="en-US" sz="1000"/>
              <a:t>"</a:t>
            </a:r>
            <a:r>
              <a:rPr lang="hu-HU" sz="1000" smtClean="0"/>
              <a:t>!</a:t>
            </a:r>
            <a:r>
              <a:rPr lang="en-US" sz="1000" smtClean="0"/>
              <a:t>"</a:t>
            </a:r>
            <a:r>
              <a:rPr lang="hu-HU" sz="1000" smtClean="0"/>
              <a:t>, </a:t>
            </a:r>
            <a:r>
              <a:rPr lang="hu-HU" sz="1000" b="1" smtClean="0">
                <a:solidFill>
                  <a:srgbClr val="2FC2D9"/>
                </a:solidFill>
              </a:rPr>
              <a:t>homeScreen.welcomeMessage</a:t>
            </a:r>
            <a:r>
              <a:rPr lang="hu-HU" sz="1000" smtClean="0"/>
              <a:t>); }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0660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843220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Example: Test </a:t>
            </a: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Script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using</a:t>
            </a: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 Flow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Models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Methods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of Flow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Model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classes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are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called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Code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is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easy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to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read</a:t>
            </a: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Test script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replaces</a:t>
            </a: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 test </a:t>
            </a:r>
            <a:r>
              <a:rPr lang="hu-HU" dirty="0" err="1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case</a:t>
            </a:r>
            <a:endParaRPr lang="en-US" dirty="0" err="1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255" y="2380875"/>
            <a:ext cx="3634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mtClean="0"/>
              <a:t>Class </a:t>
            </a:r>
            <a:r>
              <a:rPr lang="hu-HU" b="1" smtClean="0">
                <a:solidFill>
                  <a:srgbClr val="97D700"/>
                </a:solidFill>
              </a:rPr>
              <a:t>LoginTest</a:t>
            </a:r>
          </a:p>
          <a:p>
            <a:r>
              <a:rPr lang="hu-HU" b="1" smtClean="0">
                <a:solidFill>
                  <a:srgbClr val="97D700"/>
                </a:solidFill>
              </a:rPr>
              <a:t>..</a:t>
            </a:r>
          </a:p>
          <a:p>
            <a:r>
              <a:rPr lang="hu-HU" b="1" smtClean="0">
                <a:solidFill>
                  <a:srgbClr val="00B0F0"/>
                </a:solidFill>
              </a:rPr>
              <a:t>login.openSideMenu</a:t>
            </a:r>
            <a:r>
              <a:rPr lang="hu-HU" smtClean="0"/>
              <a:t>();</a:t>
            </a:r>
            <a:br>
              <a:rPr lang="hu-HU" smtClean="0"/>
            </a:br>
            <a:r>
              <a:rPr lang="hu-HU" b="1" smtClean="0">
                <a:solidFill>
                  <a:srgbClr val="00B0F0"/>
                </a:solidFill>
              </a:rPr>
              <a:t>login.openLoginScreen</a:t>
            </a:r>
            <a:r>
              <a:rPr lang="hu-HU" smtClean="0"/>
              <a:t>();</a:t>
            </a:r>
            <a:endParaRPr lang="hu-HU" dirty="0"/>
          </a:p>
          <a:p>
            <a:pPr lvl="0"/>
            <a:r>
              <a:rPr lang="hu-HU" b="1" smtClean="0">
                <a:solidFill>
                  <a:srgbClr val="00B0F0"/>
                </a:solidFill>
              </a:rPr>
              <a:t>login.typeUsername</a:t>
            </a:r>
            <a:r>
              <a:rPr lang="hu-HU" dirty="0" smtClean="0"/>
              <a:t>(</a:t>
            </a:r>
            <a:r>
              <a:rPr lang="en-US" dirty="0" smtClean="0"/>
              <a:t>"</a:t>
            </a:r>
            <a:r>
              <a:rPr lang="hu-HU" dirty="0" smtClean="0"/>
              <a:t>DarthVader</a:t>
            </a:r>
            <a:r>
              <a:rPr lang="en-US" dirty="0" smtClean="0"/>
              <a:t>"</a:t>
            </a:r>
            <a:r>
              <a:rPr lang="hu-HU" dirty="0" smtClean="0"/>
              <a:t>);</a:t>
            </a:r>
            <a:endParaRPr lang="hu-HU" dirty="0"/>
          </a:p>
          <a:p>
            <a:pPr lvl="0"/>
            <a:r>
              <a:rPr lang="hu-HU" b="1" smtClean="0">
                <a:solidFill>
                  <a:srgbClr val="00B0F0"/>
                </a:solidFill>
              </a:rPr>
              <a:t>login.typePassword</a:t>
            </a:r>
            <a:r>
              <a:rPr lang="hu-HU" dirty="0" smtClean="0"/>
              <a:t>(</a:t>
            </a:r>
            <a:r>
              <a:rPr lang="en-US" dirty="0" smtClean="0"/>
              <a:t>"</a:t>
            </a:r>
            <a:r>
              <a:rPr lang="hu-HU" dirty="0" smtClean="0"/>
              <a:t>iAMyourF4ther</a:t>
            </a:r>
            <a:r>
              <a:rPr lang="en-US" dirty="0" smtClean="0"/>
              <a:t>"</a:t>
            </a:r>
            <a:r>
              <a:rPr lang="hu-HU" dirty="0" smtClean="0"/>
              <a:t>);</a:t>
            </a:r>
            <a:endParaRPr lang="hu-HU" dirty="0"/>
          </a:p>
          <a:p>
            <a:r>
              <a:rPr lang="hu-HU" b="1" smtClean="0">
                <a:solidFill>
                  <a:srgbClr val="00B0F0"/>
                </a:solidFill>
              </a:rPr>
              <a:t>login.finishLogin</a:t>
            </a:r>
            <a:r>
              <a:rPr lang="hu-HU" smtClean="0"/>
              <a:t>(</a:t>
            </a:r>
            <a:r>
              <a:rPr lang="en-US"/>
              <a:t>"</a:t>
            </a:r>
            <a:r>
              <a:rPr lang="hu-HU"/>
              <a:t>DarthVader</a:t>
            </a:r>
            <a:r>
              <a:rPr lang="en-US"/>
              <a:t>"</a:t>
            </a:r>
            <a:r>
              <a:rPr lang="hu-HU" smtClean="0"/>
              <a:t>);</a:t>
            </a:r>
            <a:br>
              <a:rPr lang="hu-HU" smtClean="0"/>
            </a:br>
            <a:r>
              <a:rPr lang="hu-HU" b="1" smtClean="0">
                <a:solidFill>
                  <a:srgbClr val="00B0F0"/>
                </a:solidFill>
              </a:rPr>
              <a:t>login.openSideMenu</a:t>
            </a:r>
            <a:r>
              <a:rPr lang="hu-HU" smtClean="0"/>
              <a:t>();</a:t>
            </a:r>
          </a:p>
          <a:p>
            <a:pPr lvl="0"/>
            <a:r>
              <a:rPr lang="hu-HU" b="1" smtClean="0">
                <a:solidFill>
                  <a:srgbClr val="00B0F0"/>
                </a:solidFill>
              </a:rPr>
              <a:t>login.tapLogoutButton</a:t>
            </a:r>
            <a:r>
              <a:rPr lang="hu-HU" smtClean="0"/>
              <a:t>();</a:t>
            </a:r>
            <a:endParaRPr lang="hu-HU"/>
          </a:p>
        </p:txBody>
      </p:sp>
      <p:pic>
        <p:nvPicPr>
          <p:cNvPr id="5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ekerekített téglalap 17"/>
          <p:cNvSpPr/>
          <p:nvPr/>
        </p:nvSpPr>
        <p:spPr>
          <a:xfrm>
            <a:off x="7287824" y="2909355"/>
            <a:ext cx="1607238" cy="539593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LoginFlow</a:t>
            </a:r>
            <a:endParaRPr lang="hu-HU" sz="1600" dirty="0">
              <a:solidFill>
                <a:srgbClr val="464547"/>
              </a:solidFill>
            </a:endParaRPr>
          </a:p>
        </p:txBody>
      </p:sp>
      <p:cxnSp>
        <p:nvCxnSpPr>
          <p:cNvPr id="20" name="Egyenes összekötő nyíllal 19"/>
          <p:cNvCxnSpPr/>
          <p:nvPr/>
        </p:nvCxnSpPr>
        <p:spPr>
          <a:xfrm flipH="1">
            <a:off x="6625068" y="2246240"/>
            <a:ext cx="3666" cy="1865824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Lekerekített téglalap 20"/>
          <p:cNvSpPr/>
          <p:nvPr/>
        </p:nvSpPr>
        <p:spPr>
          <a:xfrm>
            <a:off x="4322238" y="1984086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HomeScreen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22" name="Lekerekített téglalap 21"/>
          <p:cNvSpPr/>
          <p:nvPr/>
        </p:nvSpPr>
        <p:spPr>
          <a:xfrm>
            <a:off x="4322238" y="2601065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ToolbarWidget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23" name="Lekerekített téglalap 22"/>
          <p:cNvSpPr/>
          <p:nvPr/>
        </p:nvSpPr>
        <p:spPr>
          <a:xfrm>
            <a:off x="4322237" y="3218414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MenuWidget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24" name="Lekerekített téglalap 23"/>
          <p:cNvSpPr/>
          <p:nvPr/>
        </p:nvSpPr>
        <p:spPr>
          <a:xfrm>
            <a:off x="4322236" y="3835763"/>
            <a:ext cx="1607240" cy="539591"/>
          </a:xfrm>
          <a:prstGeom prst="roundRect">
            <a:avLst/>
          </a:prstGeom>
          <a:solidFill>
            <a:srgbClr val="2FC2D9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LoginScreen</a:t>
            </a:r>
            <a:endParaRPr lang="hu-HU" sz="1600" dirty="0">
              <a:solidFill>
                <a:srgbClr val="464547"/>
              </a:solidFill>
            </a:endParaRPr>
          </a:p>
        </p:txBody>
      </p:sp>
      <p:sp>
        <p:nvSpPr>
          <p:cNvPr id="27" name="Lekerekített téglalap 26"/>
          <p:cNvSpPr/>
          <p:nvPr/>
        </p:nvSpPr>
        <p:spPr>
          <a:xfrm>
            <a:off x="7287824" y="1273169"/>
            <a:ext cx="1607238" cy="539593"/>
          </a:xfrm>
          <a:prstGeom prst="roundRect">
            <a:avLst/>
          </a:prstGeom>
          <a:solidFill>
            <a:srgbClr val="97D7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smtClean="0">
                <a:solidFill>
                  <a:srgbClr val="464547"/>
                </a:solidFill>
              </a:rPr>
              <a:t>LoginTest</a:t>
            </a:r>
            <a:endParaRPr lang="hu-HU" sz="1600" dirty="0">
              <a:solidFill>
                <a:srgbClr val="464547"/>
              </a:solidFill>
            </a:endParaRPr>
          </a:p>
        </p:txBody>
      </p:sp>
      <p:cxnSp>
        <p:nvCxnSpPr>
          <p:cNvPr id="30" name="Egyenes összekötő nyíllal 29"/>
          <p:cNvCxnSpPr>
            <a:stCxn id="21" idx="3"/>
          </p:cNvCxnSpPr>
          <p:nvPr/>
        </p:nvCxnSpPr>
        <p:spPr>
          <a:xfrm flipV="1">
            <a:off x="5929478" y="2253881"/>
            <a:ext cx="699255" cy="1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>
            <a:off x="5929479" y="2869381"/>
            <a:ext cx="699257" cy="56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>
            <a:off x="5929478" y="3488209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>
            <a:off x="5929475" y="4105558"/>
            <a:ext cx="699258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>
            <a:stCxn id="18" idx="0"/>
            <a:endCxn id="27" idx="2"/>
          </p:cNvCxnSpPr>
          <p:nvPr/>
        </p:nvCxnSpPr>
        <p:spPr>
          <a:xfrm flipV="1">
            <a:off x="8091443" y="1812762"/>
            <a:ext cx="0" cy="1096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 flipV="1">
            <a:off x="6625068" y="3179720"/>
            <a:ext cx="662756" cy="1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01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Flow Model Pattern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5540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	Comparison: With and Without Flow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4715" y="1234000"/>
            <a:ext cx="28361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smtClean="0"/>
              <a:t>Class </a:t>
            </a:r>
            <a:r>
              <a:rPr lang="hu-HU" sz="900" b="1" smtClean="0">
                <a:solidFill>
                  <a:srgbClr val="97D700"/>
                </a:solidFill>
              </a:rPr>
              <a:t>LoginTest</a:t>
            </a:r>
          </a:p>
          <a:p>
            <a:r>
              <a:rPr lang="hu-HU" sz="900" b="1" smtClean="0">
                <a:solidFill>
                  <a:srgbClr val="97D700"/>
                </a:solidFill>
              </a:rPr>
              <a:t>..</a:t>
            </a:r>
          </a:p>
          <a:p>
            <a:r>
              <a:rPr lang="hu-HU" sz="900" b="1" smtClean="0">
                <a:solidFill>
                  <a:srgbClr val="00B0F0"/>
                </a:solidFill>
              </a:rPr>
              <a:t>login.openSideMenu</a:t>
            </a:r>
            <a:r>
              <a:rPr lang="hu-HU" sz="900" smtClean="0"/>
              <a:t>();</a:t>
            </a:r>
            <a:br>
              <a:rPr lang="hu-HU" sz="900" smtClean="0"/>
            </a:br>
            <a:r>
              <a:rPr lang="hu-HU" sz="900" b="1" smtClean="0">
                <a:solidFill>
                  <a:srgbClr val="00B0F0"/>
                </a:solidFill>
              </a:rPr>
              <a:t>login.openLoginScreen</a:t>
            </a:r>
            <a:r>
              <a:rPr lang="hu-HU" sz="900" smtClean="0"/>
              <a:t>();</a:t>
            </a:r>
            <a:endParaRPr lang="hu-HU" sz="900" dirty="0"/>
          </a:p>
          <a:p>
            <a:pPr lvl="0"/>
            <a:r>
              <a:rPr lang="hu-HU" sz="900" b="1" smtClean="0">
                <a:solidFill>
                  <a:srgbClr val="00B0F0"/>
                </a:solidFill>
              </a:rPr>
              <a:t>login.typeUsername</a:t>
            </a:r>
            <a:r>
              <a:rPr lang="hu-HU" sz="900" dirty="0" smtClean="0"/>
              <a:t>(</a:t>
            </a:r>
            <a:r>
              <a:rPr lang="en-US" sz="900" dirty="0" smtClean="0"/>
              <a:t>"</a:t>
            </a:r>
            <a:r>
              <a:rPr lang="hu-HU" sz="900" dirty="0" smtClean="0"/>
              <a:t>DarthVader</a:t>
            </a:r>
            <a:r>
              <a:rPr lang="en-US" sz="900" dirty="0" smtClean="0"/>
              <a:t>"</a:t>
            </a:r>
            <a:r>
              <a:rPr lang="hu-HU" sz="900" dirty="0" smtClean="0"/>
              <a:t>);</a:t>
            </a:r>
            <a:endParaRPr lang="hu-HU" sz="900" dirty="0"/>
          </a:p>
          <a:p>
            <a:pPr lvl="0"/>
            <a:r>
              <a:rPr lang="hu-HU" sz="900" b="1" smtClean="0">
                <a:solidFill>
                  <a:srgbClr val="00B0F0"/>
                </a:solidFill>
              </a:rPr>
              <a:t>login.typePassword</a:t>
            </a:r>
            <a:r>
              <a:rPr lang="hu-HU" sz="900" dirty="0" smtClean="0"/>
              <a:t>(</a:t>
            </a:r>
            <a:r>
              <a:rPr lang="en-US" sz="900" dirty="0" smtClean="0"/>
              <a:t>"</a:t>
            </a:r>
            <a:r>
              <a:rPr lang="hu-HU" sz="900" dirty="0" smtClean="0"/>
              <a:t>iAMyourF4ther</a:t>
            </a:r>
            <a:r>
              <a:rPr lang="en-US" sz="900" dirty="0" smtClean="0"/>
              <a:t>"</a:t>
            </a:r>
            <a:r>
              <a:rPr lang="hu-HU" sz="900" dirty="0" smtClean="0"/>
              <a:t>);</a:t>
            </a:r>
            <a:endParaRPr lang="hu-HU" sz="900" dirty="0"/>
          </a:p>
          <a:p>
            <a:r>
              <a:rPr lang="hu-HU" sz="900" b="1" smtClean="0">
                <a:solidFill>
                  <a:srgbClr val="00B0F0"/>
                </a:solidFill>
              </a:rPr>
              <a:t>login.finishLogin</a:t>
            </a:r>
            <a:r>
              <a:rPr lang="hu-HU" sz="900" smtClean="0"/>
              <a:t>(</a:t>
            </a:r>
            <a:r>
              <a:rPr lang="en-US" sz="900"/>
              <a:t>"</a:t>
            </a:r>
            <a:r>
              <a:rPr lang="hu-HU" sz="900"/>
              <a:t>DarthVader</a:t>
            </a:r>
            <a:r>
              <a:rPr lang="en-US" sz="900"/>
              <a:t>"</a:t>
            </a:r>
            <a:r>
              <a:rPr lang="hu-HU" sz="900" smtClean="0"/>
              <a:t>);</a:t>
            </a:r>
            <a:br>
              <a:rPr lang="hu-HU" sz="900" smtClean="0"/>
            </a:br>
            <a:r>
              <a:rPr lang="hu-HU" sz="900" b="1" smtClean="0">
                <a:solidFill>
                  <a:srgbClr val="00B0F0"/>
                </a:solidFill>
              </a:rPr>
              <a:t>login.openSideMenu</a:t>
            </a:r>
            <a:r>
              <a:rPr lang="hu-HU" sz="900" smtClean="0"/>
              <a:t>();</a:t>
            </a:r>
          </a:p>
          <a:p>
            <a:pPr lvl="0"/>
            <a:r>
              <a:rPr lang="hu-HU" sz="900" b="1" smtClean="0">
                <a:solidFill>
                  <a:srgbClr val="00B0F0"/>
                </a:solidFill>
              </a:rPr>
              <a:t>login.tapLogoutButton</a:t>
            </a:r>
            <a:r>
              <a:rPr lang="hu-HU" sz="900" smtClean="0"/>
              <a:t>();</a:t>
            </a:r>
            <a:endParaRPr lang="hu-HU" sz="900"/>
          </a:p>
        </p:txBody>
      </p:sp>
      <p:pic>
        <p:nvPicPr>
          <p:cNvPr id="5" name="Picture 6" descr="E:\Dokumentumok\EPAM\Assets\All\CM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13" y="187139"/>
            <a:ext cx="446559" cy="36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4324028" y="1234000"/>
            <a:ext cx="466499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900" smtClean="0"/>
              <a:t>Class </a:t>
            </a:r>
            <a:r>
              <a:rPr lang="hu-HU" sz="900" b="1" smtClean="0">
                <a:solidFill>
                  <a:srgbClr val="97D700"/>
                </a:solidFill>
              </a:rPr>
              <a:t>LoginTest</a:t>
            </a:r>
          </a:p>
          <a:p>
            <a:r>
              <a:rPr lang="hu-HU" sz="900" b="1" smtClean="0">
                <a:solidFill>
                  <a:srgbClr val="97D700"/>
                </a:solidFill>
              </a:rPr>
              <a:t>..</a:t>
            </a:r>
          </a:p>
          <a:p>
            <a:r>
              <a:rPr lang="hu-HU" sz="900" smtClean="0"/>
              <a:t>solo.clickOnActionBarHomeButton()</a:t>
            </a:r>
            <a:r>
              <a:rPr lang="en-US" sz="900" smtClean="0"/>
              <a:t>;</a:t>
            </a:r>
            <a:endParaRPr lang="hu-HU" sz="900" smtClean="0"/>
          </a:p>
          <a:p>
            <a:r>
              <a:rPr lang="hu-HU" sz="900" smtClean="0"/>
              <a:t>solo.waitForText(</a:t>
            </a:r>
            <a:r>
              <a:rPr lang="en-US" sz="900"/>
              <a:t>"</a:t>
            </a:r>
            <a:r>
              <a:rPr lang="hu-HU" sz="900"/>
              <a:t>Login</a:t>
            </a:r>
            <a:r>
              <a:rPr lang="en-US" sz="900"/>
              <a:t>");</a:t>
            </a:r>
            <a:endParaRPr lang="hu-HU" sz="900" smtClean="0"/>
          </a:p>
          <a:p>
            <a:endParaRPr lang="hu-HU" sz="900" smtClean="0"/>
          </a:p>
          <a:p>
            <a:r>
              <a:rPr lang="hu-HU" sz="900" smtClean="0"/>
              <a:t>solo.clickOnButton(</a:t>
            </a:r>
            <a:r>
              <a:rPr lang="en-US" sz="900" smtClean="0"/>
              <a:t>"</a:t>
            </a:r>
            <a:r>
              <a:rPr lang="hu-HU" sz="900" smtClean="0"/>
              <a:t>Login</a:t>
            </a:r>
            <a:r>
              <a:rPr lang="en-US" sz="900" smtClean="0"/>
              <a:t>");</a:t>
            </a:r>
            <a:endParaRPr lang="hu-HU" sz="900"/>
          </a:p>
          <a:p>
            <a:r>
              <a:rPr lang="hu-HU" sz="900" smtClean="0"/>
              <a:t>solo.waitForActivity(</a:t>
            </a:r>
            <a:r>
              <a:rPr lang="en-US" sz="900" smtClean="0"/>
              <a:t>"</a:t>
            </a:r>
            <a:r>
              <a:rPr lang="hu-HU" sz="900" smtClean="0"/>
              <a:t>LoginscreenActivity</a:t>
            </a:r>
            <a:r>
              <a:rPr lang="en-US" sz="900"/>
              <a:t>"</a:t>
            </a:r>
            <a:r>
              <a:rPr lang="hu-HU" sz="900"/>
              <a:t>, 10000</a:t>
            </a:r>
            <a:r>
              <a:rPr lang="hu-HU" sz="900" smtClean="0"/>
              <a:t>);</a:t>
            </a:r>
          </a:p>
          <a:p>
            <a:pPr lvl="0"/>
            <a:r>
              <a:rPr lang="hu-HU" sz="900"/>
              <a:t>solo.assertCurrentActivity(</a:t>
            </a:r>
            <a:r>
              <a:rPr lang="en-US" sz="900"/>
              <a:t>"</a:t>
            </a:r>
            <a:r>
              <a:rPr lang="hu-HU" sz="900"/>
              <a:t>Activity did not load in time</a:t>
            </a:r>
            <a:r>
              <a:rPr lang="en-US" sz="900"/>
              <a:t>"</a:t>
            </a:r>
            <a:r>
              <a:rPr lang="hu-HU" sz="900"/>
              <a:t>, LoginscreenActivity</a:t>
            </a:r>
            <a:r>
              <a:rPr lang="hu-HU" sz="900" smtClean="0"/>
              <a:t>.class);</a:t>
            </a:r>
            <a:endParaRPr lang="hu-HU" sz="900"/>
          </a:p>
          <a:p>
            <a:endParaRPr lang="hu-HU" sz="900"/>
          </a:p>
          <a:p>
            <a:r>
              <a:rPr lang="hu-HU" sz="900" smtClean="0"/>
              <a:t>solo.</a:t>
            </a:r>
            <a:r>
              <a:rPr lang="en-US" sz="900"/>
              <a:t>click</a:t>
            </a:r>
            <a:r>
              <a:rPr lang="hu-HU" sz="900"/>
              <a:t>OnEditText</a:t>
            </a:r>
            <a:r>
              <a:rPr lang="en-US" sz="900" smtClean="0"/>
              <a:t>(</a:t>
            </a:r>
            <a:r>
              <a:rPr lang="hu-HU" sz="900" smtClean="0"/>
              <a:t>solo.getView(</a:t>
            </a:r>
            <a:r>
              <a:rPr lang="hu-HU" sz="900"/>
              <a:t>R.id.username</a:t>
            </a:r>
            <a:r>
              <a:rPr lang="hu-HU" sz="900" smtClean="0"/>
              <a:t>));</a:t>
            </a:r>
            <a:endParaRPr lang="hu-HU" sz="900"/>
          </a:p>
          <a:p>
            <a:r>
              <a:rPr lang="hu-HU" sz="900" smtClean="0"/>
              <a:t>solo.</a:t>
            </a:r>
            <a:r>
              <a:rPr lang="en-US" sz="900" smtClean="0"/>
              <a:t>typeText(</a:t>
            </a:r>
            <a:r>
              <a:rPr lang="hu-HU" sz="900"/>
              <a:t>R.id.username</a:t>
            </a:r>
            <a:r>
              <a:rPr lang="en-US" sz="900" smtClean="0"/>
              <a:t>,</a:t>
            </a:r>
            <a:r>
              <a:rPr lang="hu-HU" sz="900" smtClean="0"/>
              <a:t> </a:t>
            </a:r>
            <a:r>
              <a:rPr lang="en-US" sz="900"/>
              <a:t>"</a:t>
            </a:r>
            <a:r>
              <a:rPr lang="hu-HU" sz="900"/>
              <a:t>DarthVader</a:t>
            </a:r>
            <a:r>
              <a:rPr lang="en-US" sz="900"/>
              <a:t>"</a:t>
            </a:r>
            <a:r>
              <a:rPr lang="en-US" sz="900" smtClean="0"/>
              <a:t>);</a:t>
            </a:r>
            <a:endParaRPr lang="hu-HU" sz="900"/>
          </a:p>
          <a:p>
            <a:endParaRPr lang="hu-HU" sz="900" smtClean="0"/>
          </a:p>
          <a:p>
            <a:r>
              <a:rPr lang="hu-HU" sz="900" smtClean="0"/>
              <a:t>solo.</a:t>
            </a:r>
            <a:r>
              <a:rPr lang="en-US" sz="900" smtClean="0"/>
              <a:t>clickOnEditText(</a:t>
            </a:r>
            <a:r>
              <a:rPr lang="hu-HU" sz="900"/>
              <a:t>solo.getView(R.id.password</a:t>
            </a:r>
            <a:r>
              <a:rPr lang="en-US" sz="900" smtClean="0"/>
              <a:t>)</a:t>
            </a:r>
            <a:r>
              <a:rPr lang="hu-HU" sz="900" smtClean="0"/>
              <a:t>)</a:t>
            </a:r>
            <a:r>
              <a:rPr lang="en-US" sz="900" smtClean="0"/>
              <a:t>;</a:t>
            </a:r>
            <a:endParaRPr lang="hu-HU" sz="900"/>
          </a:p>
          <a:p>
            <a:r>
              <a:rPr lang="en-US" sz="900" smtClean="0"/>
              <a:t>solo.typeText(</a:t>
            </a:r>
            <a:r>
              <a:rPr lang="hu-HU" sz="900"/>
              <a:t>solo.getView(R.id.password</a:t>
            </a:r>
            <a:r>
              <a:rPr lang="en-US" sz="900"/>
              <a:t>)</a:t>
            </a:r>
            <a:r>
              <a:rPr lang="en-US" sz="900" smtClean="0"/>
              <a:t>, </a:t>
            </a:r>
            <a:r>
              <a:rPr lang="en-US" sz="900"/>
              <a:t>"</a:t>
            </a:r>
            <a:r>
              <a:rPr lang="hu-HU" sz="900"/>
              <a:t>iAMyourF4ther</a:t>
            </a:r>
            <a:r>
              <a:rPr lang="en-US" sz="900"/>
              <a:t>"</a:t>
            </a:r>
            <a:r>
              <a:rPr lang="en-US" sz="900" smtClean="0"/>
              <a:t>);</a:t>
            </a:r>
            <a:endParaRPr lang="hu-HU" sz="900" smtClean="0"/>
          </a:p>
          <a:p>
            <a:endParaRPr lang="hu-HU" sz="900"/>
          </a:p>
          <a:p>
            <a:r>
              <a:rPr lang="hu-HU" sz="900" smtClean="0"/>
              <a:t>solo.clickOnView(</a:t>
            </a:r>
            <a:r>
              <a:rPr lang="hu-HU" sz="900"/>
              <a:t>solo.getView(R.id.loginButton</a:t>
            </a:r>
            <a:r>
              <a:rPr lang="hu-HU" sz="900" smtClean="0"/>
              <a:t>)</a:t>
            </a:r>
            <a:r>
              <a:rPr lang="en-US" sz="900" smtClean="0"/>
              <a:t>);</a:t>
            </a:r>
            <a:endParaRPr lang="hu-HU" sz="900"/>
          </a:p>
          <a:p>
            <a:pPr lvl="0"/>
            <a:r>
              <a:rPr lang="hu-HU" sz="900" smtClean="0"/>
              <a:t>solo.waitForActivity</a:t>
            </a:r>
            <a:r>
              <a:rPr lang="hu-HU" sz="900"/>
              <a:t>(</a:t>
            </a:r>
            <a:r>
              <a:rPr lang="en-US" sz="900"/>
              <a:t>"</a:t>
            </a:r>
            <a:r>
              <a:rPr lang="hu-HU" sz="900"/>
              <a:t>HomescreenActivity</a:t>
            </a:r>
            <a:r>
              <a:rPr lang="en-US" sz="900"/>
              <a:t>"</a:t>
            </a:r>
            <a:r>
              <a:rPr lang="hu-HU" sz="900"/>
              <a:t>, 10000);</a:t>
            </a:r>
          </a:p>
          <a:p>
            <a:pPr lvl="0"/>
            <a:r>
              <a:rPr lang="hu-HU" sz="900" smtClean="0"/>
              <a:t>solo.assertCurrentActivity</a:t>
            </a:r>
            <a:r>
              <a:rPr lang="hu-HU" sz="900"/>
              <a:t>(</a:t>
            </a:r>
            <a:r>
              <a:rPr lang="en-US" sz="900"/>
              <a:t>"</a:t>
            </a:r>
            <a:r>
              <a:rPr lang="hu-HU" sz="900"/>
              <a:t>Activity did not load in time</a:t>
            </a:r>
            <a:r>
              <a:rPr lang="en-US" sz="900"/>
              <a:t>"</a:t>
            </a:r>
            <a:r>
              <a:rPr lang="hu-HU" sz="900"/>
              <a:t>, HomescreenActivity.class);</a:t>
            </a:r>
          </a:p>
          <a:p>
            <a:pPr lvl="0"/>
            <a:r>
              <a:rPr lang="hu-HU" sz="900" smtClean="0"/>
              <a:t>Assert.equals</a:t>
            </a:r>
            <a:r>
              <a:rPr lang="hu-HU" sz="900"/>
              <a:t>(</a:t>
            </a:r>
            <a:r>
              <a:rPr lang="en-US" sz="900"/>
              <a:t>"</a:t>
            </a:r>
            <a:r>
              <a:rPr lang="hu-HU" sz="900"/>
              <a:t>Welcome, </a:t>
            </a:r>
            <a:r>
              <a:rPr lang="hu-HU" sz="900" smtClean="0"/>
              <a:t>DarthVader!</a:t>
            </a:r>
            <a:r>
              <a:rPr lang="en-US" sz="900" smtClean="0"/>
              <a:t>"</a:t>
            </a:r>
            <a:r>
              <a:rPr lang="hu-HU" sz="900" smtClean="0"/>
              <a:t>,	((TextView)</a:t>
            </a:r>
            <a:r>
              <a:rPr lang="en-US" sz="900" smtClean="0"/>
              <a:t>solo.get</a:t>
            </a:r>
            <a:r>
              <a:rPr lang="hu-HU" sz="900" smtClean="0"/>
              <a:t>View</a:t>
            </a:r>
            <a:r>
              <a:rPr lang="en-US" sz="900" smtClean="0"/>
              <a:t>(</a:t>
            </a:r>
            <a:r>
              <a:rPr lang="hu-HU" sz="900" smtClean="0"/>
              <a:t>R.id.welcomeMessage</a:t>
            </a:r>
            <a:r>
              <a:rPr lang="en-US" sz="900" smtClean="0"/>
              <a:t>)</a:t>
            </a:r>
            <a:r>
              <a:rPr lang="hu-HU" sz="900" smtClean="0"/>
              <a:t>)</a:t>
            </a:r>
            <a:r>
              <a:rPr lang="en-US" sz="900" smtClean="0"/>
              <a:t>.</a:t>
            </a:r>
            <a:r>
              <a:rPr lang="en-US" sz="900"/>
              <a:t>getText().toString</a:t>
            </a:r>
            <a:r>
              <a:rPr lang="en-US" sz="900" smtClean="0"/>
              <a:t>()</a:t>
            </a:r>
            <a:r>
              <a:rPr lang="hu-HU" sz="900" smtClean="0"/>
              <a:t>);</a:t>
            </a:r>
          </a:p>
          <a:p>
            <a:pPr lvl="0"/>
            <a:endParaRPr lang="hu-HU" sz="900"/>
          </a:p>
          <a:p>
            <a:r>
              <a:rPr lang="hu-HU" sz="900"/>
              <a:t>solo.clickOnActionBarHomeButton()</a:t>
            </a:r>
            <a:r>
              <a:rPr lang="en-US" sz="900"/>
              <a:t>;</a:t>
            </a:r>
            <a:endParaRPr lang="hu-HU" sz="900"/>
          </a:p>
          <a:p>
            <a:r>
              <a:rPr lang="hu-HU" sz="900"/>
              <a:t>solo.waitForText(</a:t>
            </a:r>
            <a:r>
              <a:rPr lang="en-US" sz="900"/>
              <a:t>"</a:t>
            </a:r>
            <a:r>
              <a:rPr lang="hu-HU" sz="900" smtClean="0"/>
              <a:t>Logout</a:t>
            </a:r>
            <a:r>
              <a:rPr lang="en-US" sz="900" smtClean="0"/>
              <a:t>");</a:t>
            </a:r>
            <a:endParaRPr lang="hu-HU" sz="900"/>
          </a:p>
          <a:p>
            <a:pPr lvl="0"/>
            <a:endParaRPr lang="hu-HU" sz="900" smtClean="0"/>
          </a:p>
          <a:p>
            <a:r>
              <a:rPr lang="hu-HU" sz="900"/>
              <a:t>solo.clickOnButton(</a:t>
            </a:r>
            <a:r>
              <a:rPr lang="en-US" sz="900"/>
              <a:t>"</a:t>
            </a:r>
            <a:r>
              <a:rPr lang="hu-HU" sz="900" smtClean="0"/>
              <a:t>Logout</a:t>
            </a:r>
            <a:r>
              <a:rPr lang="en-US" sz="900" smtClean="0"/>
              <a:t>");</a:t>
            </a:r>
            <a:endParaRPr lang="hu-HU" sz="900"/>
          </a:p>
        </p:txBody>
      </p:sp>
    </p:spTree>
    <p:extLst>
      <p:ext uri="{BB962C8B-B14F-4D97-AF65-F5344CB8AC3E}">
        <p14:creationId xmlns:p14="http://schemas.microsoft.com/office/powerpoint/2010/main" val="137047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690093" y="3355128"/>
            <a:ext cx="4223198" cy="160078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dirty="0" smtClean="0">
                <a:latin typeface="Source Sans Pro" panose="020B0503030403020204" pitchFamily="34" charset="0"/>
              </a:rPr>
              <a:t>Péter Földházi </a:t>
            </a:r>
            <a:r>
              <a:rPr lang="hu-HU" dirty="0" err="1" smtClean="0">
                <a:latin typeface="Source Sans Pro" panose="020B0503030403020204" pitchFamily="34" charset="0"/>
              </a:rPr>
              <a:t>Jr</a:t>
            </a:r>
            <a:r>
              <a:rPr lang="hu-HU" dirty="0" smtClean="0">
                <a:latin typeface="Source Sans Pro" panose="020B0503030403020204" pitchFamily="34" charset="0"/>
              </a:rPr>
              <a:t>.</a:t>
            </a:r>
          </a:p>
          <a:p>
            <a:pPr marL="0" indent="0">
              <a:buNone/>
            </a:pPr>
            <a:r>
              <a:rPr lang="hu-HU" dirty="0" smtClean="0">
                <a:latin typeface="Source Sans Pro" panose="020B0503030403020204" pitchFamily="34" charset="0"/>
              </a:rPr>
              <a:t>peter_foldhazi@epam.com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48206" y="1753221"/>
            <a:ext cx="4776854" cy="1443195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sz="4000" b="1" dirty="0" err="1" smtClean="0">
                <a:latin typeface="Oswald Regular" panose="02000503000000000000" pitchFamily="2" charset="0"/>
              </a:rPr>
              <a:t>Thank</a:t>
            </a:r>
            <a:r>
              <a:rPr lang="hu-HU" sz="4000" b="1" dirty="0" smtClean="0">
                <a:latin typeface="Oswald Regular" panose="02000503000000000000" pitchFamily="2" charset="0"/>
              </a:rPr>
              <a:t> </a:t>
            </a:r>
            <a:r>
              <a:rPr lang="hu-HU" sz="4000" b="1" dirty="0" err="1">
                <a:latin typeface="Oswald Regular" panose="02000503000000000000" pitchFamily="2" charset="0"/>
              </a:rPr>
              <a:t>Y</a:t>
            </a:r>
            <a:r>
              <a:rPr lang="hu-HU" sz="4000" b="1" dirty="0" err="1" smtClean="0">
                <a:latin typeface="Oswald Regular" panose="02000503000000000000" pitchFamily="2" charset="0"/>
              </a:rPr>
              <a:t>ou</a:t>
            </a:r>
            <a:r>
              <a:rPr lang="hu-HU" sz="4000" b="1" dirty="0" smtClean="0">
                <a:latin typeface="Oswald Regular" panose="02000503000000000000" pitchFamily="2" charset="0"/>
              </a:rPr>
              <a:t>!</a:t>
            </a:r>
          </a:p>
          <a:p>
            <a:pPr marL="0" indent="0" algn="ctr">
              <a:buNone/>
            </a:pPr>
            <a:r>
              <a:rPr lang="hu-HU" sz="4000" b="1" dirty="0" smtClean="0">
                <a:latin typeface="Oswald Regular" panose="02000503000000000000" pitchFamily="2" charset="0"/>
              </a:rPr>
              <a:t>Köszönöm!</a:t>
            </a:r>
            <a:endParaRPr lang="en-US" sz="4000" b="1" dirty="0">
              <a:latin typeface="Oswald Regular" panose="020005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39" y="503229"/>
            <a:ext cx="2045983" cy="8015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6" y="1753220"/>
            <a:ext cx="1373889" cy="13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 err="1" smtClean="0"/>
              <a:t>Table</a:t>
            </a:r>
            <a:r>
              <a:rPr lang="hu-HU" dirty="0" smtClean="0"/>
              <a:t> of </a:t>
            </a:r>
            <a:r>
              <a:rPr lang="hu-HU" dirty="0" err="1" smtClean="0"/>
              <a:t>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2888" y="1373188"/>
            <a:ext cx="1800225" cy="230232"/>
          </a:xfrm>
        </p:spPr>
        <p:txBody>
          <a:bodyPr/>
          <a:lstStyle/>
          <a:p>
            <a:pPr algn="ctr"/>
            <a:r>
              <a:rPr lang="hu-HU" sz="1400" smtClean="0">
                <a:latin typeface="Oswald Regular" panose="02000503000000000000" pitchFamily="2" charset="0"/>
              </a:rPr>
              <a:t>Test Automation Basics</a:t>
            </a:r>
            <a:endParaRPr lang="en-US" sz="1400" dirty="0">
              <a:latin typeface="Oswald Regular" panose="02000503000000000000" pitchFamily="2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528888" y="1373188"/>
            <a:ext cx="1800225" cy="230232"/>
          </a:xfrm>
        </p:spPr>
        <p:txBody>
          <a:bodyPr/>
          <a:lstStyle/>
          <a:p>
            <a:pPr algn="ctr"/>
            <a:r>
              <a:rPr lang="hu-HU" sz="1400" smtClean="0">
                <a:latin typeface="Oswald Regular" panose="02000503000000000000" pitchFamily="2" charset="0"/>
              </a:rPr>
              <a:t>Legacy Layering Techniques</a:t>
            </a:r>
            <a:endParaRPr lang="en-US" sz="1400" dirty="0">
              <a:latin typeface="Oswald Regular" panose="02000503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814888" y="1373188"/>
            <a:ext cx="1800225" cy="230232"/>
          </a:xfrm>
        </p:spPr>
        <p:txBody>
          <a:bodyPr/>
          <a:lstStyle/>
          <a:p>
            <a:pPr algn="ctr"/>
            <a:r>
              <a:rPr lang="hu-HU" sz="1400" dirty="0" err="1" smtClean="0">
                <a:latin typeface="Oswald Regular" panose="02000503000000000000" pitchFamily="2" charset="0"/>
              </a:rPr>
              <a:t>Tri-Layer</a:t>
            </a:r>
            <a:r>
              <a:rPr lang="hu-HU" sz="1400" dirty="0" smtClean="0">
                <a:latin typeface="Oswald Regular" panose="02000503000000000000" pitchFamily="2" charset="0"/>
              </a:rPr>
              <a:t> Framework</a:t>
            </a:r>
            <a:endParaRPr lang="en-US" sz="1400" dirty="0">
              <a:latin typeface="Oswald Regular" panose="02000503000000000000" pitchFamily="2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100888" y="1373188"/>
            <a:ext cx="1800225" cy="230232"/>
          </a:xfrm>
        </p:spPr>
        <p:txBody>
          <a:bodyPr/>
          <a:lstStyle/>
          <a:p>
            <a:pPr algn="ctr"/>
            <a:r>
              <a:rPr lang="hu-HU" sz="1400" smtClean="0">
                <a:latin typeface="Oswald Regular" panose="02000503000000000000" pitchFamily="2" charset="0"/>
              </a:rPr>
              <a:t>Flow Model Pattern</a:t>
            </a:r>
            <a:endParaRPr lang="en-US" sz="1400" dirty="0">
              <a:latin typeface="Oswald Regular" panose="02000503000000000000" pitchFamily="2" charset="0"/>
            </a:endParaRPr>
          </a:p>
        </p:txBody>
      </p:sp>
      <p:pic>
        <p:nvPicPr>
          <p:cNvPr id="1026" name="Picture 2" descr="E:\Dokumentumok\EPAM\Assets\Web\PNG\Autom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" y="3954352"/>
            <a:ext cx="822926" cy="5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Dokumentumok\EPAM\Assets\All\CM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33" y="3954458"/>
            <a:ext cx="721989" cy="5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Dokumentumok\EPAM\Assets\All\Dat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26" y="3954457"/>
            <a:ext cx="575945" cy="5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Dokumentumok\EPAM\Assets\All\Notificatio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99" y="3954062"/>
            <a:ext cx="626533" cy="59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E:\Dokumentumok\EPAM\Publications\Tri-Layer Testing Framework\image asset\crossroad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34" y="2112135"/>
            <a:ext cx="2289328" cy="15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Dokumentumok\EPAM\Publications\Tri-Layer Testing Framework\image asset\curved_roa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09" y="2112135"/>
            <a:ext cx="2289326" cy="15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Dokumentumok\EPAM\Publications\Tri-Layer Testing Framework\image asset\yauheniya_ramanenka_sm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6" y="2112133"/>
            <a:ext cx="2288926" cy="15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Dokumentumok\EPAM\Publications\Tri-Layer Testing Framework\image asset\NewYork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662" y="2112135"/>
            <a:ext cx="2289244" cy="15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9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helye 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2298065" cy="647100"/>
          </a:xfrm>
        </p:spPr>
        <p:txBody>
          <a:bodyPr/>
          <a:lstStyle/>
          <a:p>
            <a:r>
              <a:rPr lang="hu-HU" smtClean="0"/>
              <a:t>BASICS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3943515" cy="647100"/>
          </a:xfrm>
        </p:spPr>
        <p:txBody>
          <a:bodyPr/>
          <a:lstStyle/>
          <a:p>
            <a:r>
              <a:rPr lang="hu-HU" smtClean="0"/>
              <a:t>AUTOMATION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687641" cy="647100"/>
          </a:xfrm>
        </p:spPr>
        <p:txBody>
          <a:bodyPr/>
          <a:lstStyle/>
          <a:p>
            <a:r>
              <a:rPr lang="hu-HU" smtClean="0">
                <a:latin typeface="Arial Black" panose="020B0A04020102020204" pitchFamily="34" charset="0"/>
              </a:rPr>
              <a:t>TEST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2716578" cy="284693"/>
          </a:xfrm>
        </p:spPr>
        <p:txBody>
          <a:bodyPr/>
          <a:lstStyle/>
          <a:p>
            <a:r>
              <a:rPr lang="hu-HU" dirty="0"/>
              <a:t>1</a:t>
            </a:r>
            <a:r>
              <a:rPr lang="hu-HU" smtClean="0"/>
              <a:t>. Test Automation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87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églalap 23"/>
          <p:cNvSpPr/>
          <p:nvPr/>
        </p:nvSpPr>
        <p:spPr>
          <a:xfrm>
            <a:off x="416159" y="1602054"/>
            <a:ext cx="8423751" cy="12043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6" name="Egyenes összekötő 15"/>
          <p:cNvCxnSpPr/>
          <p:nvPr/>
        </p:nvCxnSpPr>
        <p:spPr>
          <a:xfrm flipV="1">
            <a:off x="7206295" y="1606816"/>
            <a:ext cx="0" cy="1204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 flipV="1">
            <a:off x="2294429" y="1605620"/>
            <a:ext cx="0" cy="1204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Test Automation </a:t>
            </a:r>
            <a:r>
              <a:rPr lang="hu-HU" smtClean="0"/>
              <a:t>Basics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6232654" cy="4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Processing</a:t>
            </a: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 Acceptance Criteria For </a:t>
            </a:r>
            <a:r>
              <a:rPr lang="hu-HU" sz="2000" dirty="0" err="1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Automation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47738" y="4186325"/>
            <a:ext cx="1820488" cy="30757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Manual Testers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81106" y="4186325"/>
            <a:ext cx="1820488" cy="3075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err="1" smtClean="0"/>
              <a:t>Automation</a:t>
            </a:r>
            <a:r>
              <a:rPr lang="hu-HU" smtClean="0"/>
              <a:t> Testers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53154" y="1662956"/>
          <a:ext cx="8367165" cy="104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églalap 9"/>
          <p:cNvSpPr/>
          <p:nvPr/>
        </p:nvSpPr>
        <p:spPr>
          <a:xfrm>
            <a:off x="416160" y="2816096"/>
            <a:ext cx="1878270" cy="396509"/>
          </a:xfrm>
          <a:prstGeom prst="rect">
            <a:avLst/>
          </a:prstGeom>
          <a:solidFill>
            <a:srgbClr val="464547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ANALYSIS</a:t>
            </a:r>
            <a:endParaRPr lang="hu-HU"/>
          </a:p>
        </p:txBody>
      </p:sp>
      <p:sp>
        <p:nvSpPr>
          <p:cNvPr id="11" name="Téglalap 10"/>
          <p:cNvSpPr/>
          <p:nvPr/>
        </p:nvSpPr>
        <p:spPr>
          <a:xfrm>
            <a:off x="2294429" y="2816096"/>
            <a:ext cx="4911866" cy="396509"/>
          </a:xfrm>
          <a:prstGeom prst="rect">
            <a:avLst/>
          </a:prstGeom>
          <a:solidFill>
            <a:srgbClr val="1A9CB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DESIGN</a:t>
            </a:r>
            <a:endParaRPr lang="hu-HU"/>
          </a:p>
        </p:txBody>
      </p:sp>
      <p:sp>
        <p:nvSpPr>
          <p:cNvPr id="12" name="Téglalap 11"/>
          <p:cNvSpPr/>
          <p:nvPr/>
        </p:nvSpPr>
        <p:spPr>
          <a:xfrm>
            <a:off x="7206295" y="2814748"/>
            <a:ext cx="1633615" cy="39785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IMPLEMENTATION</a:t>
            </a:r>
            <a:endParaRPr lang="hu-HU"/>
          </a:p>
        </p:txBody>
      </p:sp>
      <p:cxnSp>
        <p:nvCxnSpPr>
          <p:cNvPr id="14" name="Egyenes összekötő 13"/>
          <p:cNvCxnSpPr/>
          <p:nvPr/>
        </p:nvCxnSpPr>
        <p:spPr>
          <a:xfrm flipV="1">
            <a:off x="416159" y="1605380"/>
            <a:ext cx="0" cy="1204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 flipV="1">
            <a:off x="8839910" y="1605426"/>
            <a:ext cx="0" cy="12043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 flipH="1">
            <a:off x="416159" y="1602054"/>
            <a:ext cx="84237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7"/>
          <p:cNvSpPr/>
          <p:nvPr/>
        </p:nvSpPr>
        <p:spPr>
          <a:xfrm>
            <a:off x="1831890" y="4186325"/>
            <a:ext cx="1820488" cy="307570"/>
          </a:xfrm>
          <a:prstGeom prst="roundRect">
            <a:avLst/>
          </a:prstGeom>
          <a:solidFill>
            <a:srgbClr val="4645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Business</a:t>
            </a:r>
            <a:endParaRPr lang="en-US" dirty="0"/>
          </a:p>
        </p:txBody>
      </p:sp>
      <p:pic>
        <p:nvPicPr>
          <p:cNvPr id="19" name="Picture 2" descr="E:\Dokumentumok\EPAM\Assets\Web\PNG\Automat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37" y="186267"/>
            <a:ext cx="510112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2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Test Automation Basics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6232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What shall not be automated?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1343278" y="2087742"/>
            <a:ext cx="1960970" cy="287267"/>
          </a:xfrm>
          <a:prstGeom prst="rect">
            <a:avLst/>
          </a:prstGeom>
          <a:gradFill>
            <a:gsLst>
              <a:gs pos="0">
                <a:srgbClr val="464547"/>
              </a:gs>
              <a:gs pos="100000">
                <a:schemeClr val="tx2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Technical difficulties</a:t>
            </a:r>
            <a:endParaRPr lang="hu-HU"/>
          </a:p>
        </p:txBody>
      </p:sp>
      <p:sp>
        <p:nvSpPr>
          <p:cNvPr id="19" name="Téglalap 18"/>
          <p:cNvSpPr/>
          <p:nvPr/>
        </p:nvSpPr>
        <p:spPr>
          <a:xfrm>
            <a:off x="3526779" y="2087742"/>
            <a:ext cx="1960970" cy="287267"/>
          </a:xfrm>
          <a:prstGeom prst="rect">
            <a:avLst/>
          </a:prstGeom>
          <a:gradFill>
            <a:gsLst>
              <a:gs pos="0">
                <a:srgbClr val="464547"/>
              </a:gs>
              <a:gs pos="100000">
                <a:schemeClr val="tx2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Resource shortage</a:t>
            </a:r>
            <a:endParaRPr lang="hu-HU"/>
          </a:p>
        </p:txBody>
      </p:sp>
      <p:sp>
        <p:nvSpPr>
          <p:cNvPr id="20" name="Téglalap 19"/>
          <p:cNvSpPr/>
          <p:nvPr/>
        </p:nvSpPr>
        <p:spPr>
          <a:xfrm>
            <a:off x="5702188" y="2087741"/>
            <a:ext cx="1960970" cy="287267"/>
          </a:xfrm>
          <a:prstGeom prst="rect">
            <a:avLst/>
          </a:prstGeom>
          <a:gradFill>
            <a:gsLst>
              <a:gs pos="0">
                <a:srgbClr val="464547"/>
              </a:gs>
              <a:gs pos="100000">
                <a:schemeClr val="tx2"/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/>
              <a:t>Better manually</a:t>
            </a:r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1343278" y="2370961"/>
            <a:ext cx="1960970" cy="21524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Limitation of access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Imaging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3rd party tool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Lack of mocks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3526779" y="2370961"/>
            <a:ext cx="1960970" cy="21524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Not enough engineers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Maintenance cost is too high</a:t>
            </a:r>
            <a:endParaRPr lang="hu-HU">
              <a:solidFill>
                <a:schemeClr val="tx1"/>
              </a:solidFill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5702188" y="2370961"/>
            <a:ext cx="1960970" cy="215248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Look &amp; Feel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Layout</a:t>
            </a:r>
          </a:p>
          <a:p>
            <a:pPr marL="285750" indent="-285750">
              <a:buFontTx/>
              <a:buChar char="-"/>
            </a:pPr>
            <a:r>
              <a:rPr lang="hu-HU" smtClean="0">
                <a:solidFill>
                  <a:schemeClr val="tx1"/>
                </a:solidFill>
              </a:rPr>
              <a:t>Colouring &amp; schemes</a:t>
            </a:r>
          </a:p>
          <a:p>
            <a:pPr marL="285750" indent="-285750">
              <a:buFontTx/>
              <a:buChar char="-"/>
            </a:pPr>
            <a:endParaRPr lang="hu-HU">
              <a:solidFill>
                <a:schemeClr val="tx1"/>
              </a:solidFill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3669689" y="1258813"/>
            <a:ext cx="1818060" cy="727224"/>
            <a:chOff x="3274552" y="160359"/>
            <a:chExt cx="1818060" cy="727224"/>
          </a:xfrm>
        </p:grpSpPr>
        <p:sp>
          <p:nvSpPr>
            <p:cNvPr id="11" name="Sávnyíl 10"/>
            <p:cNvSpPr/>
            <p:nvPr/>
          </p:nvSpPr>
          <p:spPr>
            <a:xfrm>
              <a:off x="3274552" y="160359"/>
              <a:ext cx="1818060" cy="727224"/>
            </a:xfrm>
            <a:prstGeom prst="chevron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ávnyíl 4"/>
            <p:cNvSpPr/>
            <p:nvPr/>
          </p:nvSpPr>
          <p:spPr>
            <a:xfrm>
              <a:off x="3638164" y="160359"/>
              <a:ext cx="1090836" cy="727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006" tIns="14669" rIns="14669" bIns="1466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100" kern="1200" smtClean="0"/>
                <a:t>SELECT CASES TO AUTOMATE</a:t>
              </a:r>
              <a:endParaRPr lang="hu-HU" sz="1100" kern="1200"/>
            </a:p>
          </p:txBody>
        </p:sp>
      </p:grpSp>
      <p:pic>
        <p:nvPicPr>
          <p:cNvPr id="13" name="Picture 2" descr="E:\Dokumentumok\EPAM\Assets\Web\PNG\Autom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37" y="186267"/>
            <a:ext cx="510112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6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/>
              <a:t>Test Automation Basics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6232654" cy="443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Merging Test Cases</a:t>
            </a:r>
            <a:endParaRPr lang="en-US" sz="2000" dirty="0" err="1">
              <a:solidFill>
                <a:srgbClr val="2FC2D9"/>
              </a:solidFill>
              <a:latin typeface="Oswald Regular" panose="02000503000000000000" pitchFamily="2" charset="0"/>
              <a:cs typeface="Trebuchet MS"/>
            </a:endParaRPr>
          </a:p>
        </p:txBody>
      </p:sp>
      <p:grpSp>
        <p:nvGrpSpPr>
          <p:cNvPr id="10" name="Csoportba foglalás 9"/>
          <p:cNvGrpSpPr/>
          <p:nvPr/>
        </p:nvGrpSpPr>
        <p:grpSpPr>
          <a:xfrm>
            <a:off x="3662970" y="1262430"/>
            <a:ext cx="1818060" cy="727224"/>
            <a:chOff x="4910806" y="160359"/>
            <a:chExt cx="1818060" cy="727224"/>
          </a:xfrm>
        </p:grpSpPr>
        <p:sp>
          <p:nvSpPr>
            <p:cNvPr id="11" name="Sávnyíl 10"/>
            <p:cNvSpPr/>
            <p:nvPr/>
          </p:nvSpPr>
          <p:spPr>
            <a:xfrm>
              <a:off x="4910806" y="160359"/>
              <a:ext cx="1818060" cy="727224"/>
            </a:xfrm>
            <a:prstGeom prst="chevron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Sávnyíl 4"/>
            <p:cNvSpPr/>
            <p:nvPr/>
          </p:nvSpPr>
          <p:spPr>
            <a:xfrm>
              <a:off x="5274418" y="160359"/>
              <a:ext cx="1090836" cy="7272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006" tIns="14669" rIns="14669" bIns="1466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hu-HU" sz="1100" kern="1200" smtClean="0"/>
                <a:t>MERGE COHERENT CASES</a:t>
              </a:r>
            </a:p>
          </p:txBody>
        </p:sp>
      </p:grpSp>
      <p:sp>
        <p:nvSpPr>
          <p:cNvPr id="5" name="Téglalap 4"/>
          <p:cNvSpPr/>
          <p:nvPr/>
        </p:nvSpPr>
        <p:spPr>
          <a:xfrm>
            <a:off x="1466594" y="2633958"/>
            <a:ext cx="1553671" cy="55835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Log in with a regular user</a:t>
            </a:r>
            <a:endParaRPr lang="hu-HU">
              <a:solidFill>
                <a:srgbClr val="464547"/>
              </a:solidFill>
            </a:endParaRPr>
          </a:p>
        </p:txBody>
      </p:sp>
      <p:sp>
        <p:nvSpPr>
          <p:cNvPr id="14" name="Téglalap 13"/>
          <p:cNvSpPr/>
          <p:nvPr/>
        </p:nvSpPr>
        <p:spPr>
          <a:xfrm>
            <a:off x="3020265" y="2633957"/>
            <a:ext cx="1553671" cy="55835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Failed changing user’s password</a:t>
            </a:r>
            <a:endParaRPr lang="hu-HU">
              <a:solidFill>
                <a:srgbClr val="464547"/>
              </a:solidFill>
            </a:endParaRPr>
          </a:p>
        </p:txBody>
      </p:sp>
      <p:sp>
        <p:nvSpPr>
          <p:cNvPr id="15" name="Téglalap 14"/>
          <p:cNvSpPr/>
          <p:nvPr/>
        </p:nvSpPr>
        <p:spPr>
          <a:xfrm>
            <a:off x="4573936" y="2633958"/>
            <a:ext cx="1553671" cy="55835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Successfully change password</a:t>
            </a:r>
            <a:endParaRPr lang="hu-HU">
              <a:solidFill>
                <a:srgbClr val="464547"/>
              </a:solidFill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1466594" y="3692665"/>
            <a:ext cx="6214684" cy="55835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Log in and verify password change functionality</a:t>
            </a:r>
            <a:endParaRPr lang="hu-HU">
              <a:solidFill>
                <a:srgbClr val="464547"/>
              </a:solidFill>
            </a:endParaRPr>
          </a:p>
        </p:txBody>
      </p:sp>
      <p:cxnSp>
        <p:nvCxnSpPr>
          <p:cNvPr id="7" name="Egyenes összekötő nyíllal 6"/>
          <p:cNvCxnSpPr>
            <a:endCxn id="16" idx="0"/>
          </p:cNvCxnSpPr>
          <p:nvPr/>
        </p:nvCxnSpPr>
        <p:spPr>
          <a:xfrm>
            <a:off x="4572000" y="3192651"/>
            <a:ext cx="1936" cy="500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2" descr="E:\Dokumentumok\EPAM\Assets\Web\PNG\Autom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37" y="186267"/>
            <a:ext cx="510112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églalap 16"/>
          <p:cNvSpPr/>
          <p:nvPr/>
        </p:nvSpPr>
        <p:spPr>
          <a:xfrm>
            <a:off x="6127607" y="2633958"/>
            <a:ext cx="1553671" cy="55835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mtClean="0">
                <a:solidFill>
                  <a:srgbClr val="464547"/>
                </a:solidFill>
              </a:rPr>
              <a:t>Log out</a:t>
            </a:r>
            <a:endParaRPr lang="hu-HU">
              <a:solidFill>
                <a:srgbClr val="4645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helye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8" b="782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72404" y="3947727"/>
            <a:ext cx="3877343" cy="647100"/>
          </a:xfrm>
        </p:spPr>
        <p:txBody>
          <a:bodyPr/>
          <a:lstStyle/>
          <a:p>
            <a:r>
              <a:rPr lang="hu-HU" smtClean="0"/>
              <a:t>techniques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72404" y="3394370"/>
            <a:ext cx="3048848" cy="647100"/>
          </a:xfrm>
        </p:spPr>
        <p:txBody>
          <a:bodyPr/>
          <a:lstStyle/>
          <a:p>
            <a:r>
              <a:rPr lang="hu-HU" smtClean="0"/>
              <a:t>layering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486771" cy="647100"/>
          </a:xfrm>
        </p:spPr>
        <p:txBody>
          <a:bodyPr/>
          <a:lstStyle/>
          <a:p>
            <a:r>
              <a:rPr lang="hu-HU" smtClean="0">
                <a:latin typeface="Arial Black" panose="020B0A04020102020204" pitchFamily="34" charset="0"/>
              </a:rPr>
              <a:t>legacy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6628" y="2457127"/>
            <a:ext cx="3179909" cy="284693"/>
          </a:xfrm>
        </p:spPr>
        <p:txBody>
          <a:bodyPr/>
          <a:lstStyle/>
          <a:p>
            <a:r>
              <a:rPr lang="hu-HU" dirty="0" smtClean="0"/>
              <a:t>2</a:t>
            </a:r>
            <a:r>
              <a:rPr lang="hu-HU" smtClean="0"/>
              <a:t>. Legacy Layering Techniques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9161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smtClean="0"/>
              <a:t>Legacy Layering Techniques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99516"/>
            <a:ext cx="4520484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20000"/>
              </a:lnSpc>
            </a:pPr>
            <a:r>
              <a:rPr lang="hu-HU" sz="2000" dirty="0" smtClean="0">
                <a:solidFill>
                  <a:srgbClr val="2FC2D9"/>
                </a:solidFill>
                <a:latin typeface="Oswald Regular" panose="02000503000000000000" pitchFamily="2" charset="0"/>
                <a:cs typeface="Trebuchet MS"/>
              </a:rPr>
              <a:t>The Big Mess</a:t>
            </a:r>
          </a:p>
          <a:p>
            <a:pPr marL="971550" lvl="2" indent="-285750">
              <a:lnSpc>
                <a:spcPct val="120000"/>
              </a:lnSpc>
              <a:buClr>
                <a:srgbClr val="C00000"/>
              </a:buClr>
              <a:buFontTx/>
              <a:buChar char="-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No separate layers</a:t>
            </a:r>
          </a:p>
          <a:p>
            <a:pPr marL="971550" lvl="2" indent="-285750">
              <a:lnSpc>
                <a:spcPct val="120000"/>
              </a:lnSpc>
              <a:buClr>
                <a:srgbClr val="C00000"/>
              </a:buClr>
              <a:buFontTx/>
              <a:buChar char="-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No design at all</a:t>
            </a:r>
          </a:p>
          <a:p>
            <a:pPr marL="971550" lvl="2" indent="-285750">
              <a:lnSpc>
                <a:spcPct val="120000"/>
              </a:lnSpc>
              <a:buClr>
                <a:srgbClr val="C00000"/>
              </a:buClr>
              <a:buFontTx/>
              <a:buChar char="-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Focus is on dirty and quick solution</a:t>
            </a:r>
          </a:p>
          <a:p>
            <a:pPr marL="971550" lvl="2" indent="-285750">
              <a:lnSpc>
                <a:spcPct val="120000"/>
              </a:lnSpc>
              <a:buClr>
                <a:srgbClr val="00B050"/>
              </a:buClr>
              <a:buFontTx/>
              <a:buChar char="+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POCs (Proof of Concepts)</a:t>
            </a:r>
          </a:p>
          <a:p>
            <a:pPr marL="971550" lvl="2" indent="-285750">
              <a:lnSpc>
                <a:spcPct val="120000"/>
              </a:lnSpc>
              <a:buClr>
                <a:srgbClr val="00B050"/>
              </a:buClr>
              <a:buFontTx/>
              <a:buChar char="+"/>
            </a:pPr>
            <a:r>
              <a:rPr lang="hu-HU" dirty="0" smtClean="0">
                <a:solidFill>
                  <a:srgbClr val="444444"/>
                </a:solidFill>
                <a:latin typeface="Oswald Regular" panose="02000503000000000000" pitchFamily="2" charset="0"/>
                <a:cs typeface="Trebuchet MS"/>
              </a:rPr>
              <a:t>No automation effort</a:t>
            </a:r>
          </a:p>
          <a:p>
            <a:pPr marL="9715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hu-HU" dirty="0" smtClean="0">
              <a:solidFill>
                <a:srgbClr val="444444"/>
              </a:solidFill>
              <a:latin typeface="Oswald Regular" panose="02000503000000000000" pitchFamily="2" charset="0"/>
              <a:cs typeface="Trebuchet MS"/>
            </a:endParaRPr>
          </a:p>
        </p:txBody>
      </p:sp>
      <p:pic>
        <p:nvPicPr>
          <p:cNvPr id="6" name="Picture 8" descr="E:\Dokumentumok\EPAM\Assets\All\Notifica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51" y="186267"/>
            <a:ext cx="387684" cy="36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:\Dokumentumok\EPAM\Publications\Tri-Layer Testing Framework\Images\Miki_The_Big_Mes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51" y="855353"/>
            <a:ext cx="2785532" cy="3714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501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3_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microsoft.com/sharepoint/v3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22915</TotalTime>
  <Words>900</Words>
  <Application>Microsoft Office PowerPoint</Application>
  <PresentationFormat>On-screen Show (16:9)</PresentationFormat>
  <Paragraphs>360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Black</vt:lpstr>
      <vt:lpstr>Calibri</vt:lpstr>
      <vt:lpstr>Lucida Grande</vt:lpstr>
      <vt:lpstr>Oswald Regular</vt:lpstr>
      <vt:lpstr>Source Sans Pro</vt:lpstr>
      <vt:lpstr>Trebuchet MS</vt:lpstr>
      <vt:lpstr>Cover Slides</vt:lpstr>
      <vt:lpstr>3_Cover Slides</vt:lpstr>
      <vt:lpstr>2_Cover Slides</vt:lpstr>
      <vt:lpstr>1_Cover Slides</vt:lpstr>
      <vt:lpstr>PowerPoint Presentation</vt:lpstr>
      <vt:lpstr>PowerPoint Presentation</vt:lpstr>
      <vt:lpstr>PowerPoint Presentation</vt:lpstr>
      <vt:lpstr>TEST</vt:lpstr>
      <vt:lpstr>PowerPoint Presentation</vt:lpstr>
      <vt:lpstr>PowerPoint Presentation</vt:lpstr>
      <vt:lpstr>PowerPoint Presentation</vt:lpstr>
      <vt:lpstr>legacy</vt:lpstr>
      <vt:lpstr>PowerPoint Presentation</vt:lpstr>
      <vt:lpstr>PowerPoint Presentation</vt:lpstr>
      <vt:lpstr>Tri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Peter Foldhazi</cp:lastModifiedBy>
  <cp:revision>1217</cp:revision>
  <cp:lastPrinted>2014-07-09T13:30:36Z</cp:lastPrinted>
  <dcterms:created xsi:type="dcterms:W3CDTF">2014-07-08T13:27:24Z</dcterms:created>
  <dcterms:modified xsi:type="dcterms:W3CDTF">2016-11-29T12:26:56Z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